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9" r:id="rId12"/>
    <p:sldId id="270" r:id="rId13"/>
    <p:sldId id="272" r:id="rId14"/>
    <p:sldId id="271" r:id="rId15"/>
  </p:sldIdLst>
  <p:sldSz cx="9144000" cy="6858000" type="screen4x3"/>
  <p:notesSz cx="6797675" cy="9926638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srgbClr val="FF0000"/>
    </p:penClr>
  </p:showPr>
  <p:clrMru>
    <a:srgbClr val="577721"/>
    <a:srgbClr val="DCE5EC"/>
    <a:srgbClr val="ECEDF0"/>
    <a:srgbClr val="EBD3D5"/>
    <a:srgbClr val="9E3045"/>
    <a:srgbClr val="EAEAEA"/>
    <a:srgbClr val="DCDCEA"/>
    <a:srgbClr val="B9B9C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4670" autoAdjust="0"/>
    <p:restoredTop sz="94595" autoAdjust="0"/>
  </p:normalViewPr>
  <p:slideViewPr>
    <p:cSldViewPr snapToGrid="0">
      <p:cViewPr>
        <p:scale>
          <a:sx n="88" d="100"/>
          <a:sy n="88" d="100"/>
        </p:scale>
        <p:origin x="-1188" y="-486"/>
      </p:cViewPr>
      <p:guideLst>
        <p:guide orient="horz" pos="64"/>
        <p:guide pos="103"/>
        <p:guide pos="2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EAB75-34A1-4B95-A4D9-3CC7611E302C}" type="datetimeFigureOut">
              <a:rPr lang="fr-BE" smtClean="0"/>
              <a:pPr/>
              <a:t>28/02/2011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88E82-60A3-4074-A28E-446C5A4CAF04}" type="slidenum">
              <a:rPr lang="fr-BE" smtClean="0"/>
              <a:pPr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410" cy="53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634" y="0"/>
            <a:ext cx="2895306" cy="53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62000"/>
            <a:ext cx="4978400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225" y="4724857"/>
            <a:ext cx="4953491" cy="449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132"/>
            <a:ext cx="2972410" cy="457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634" y="9448132"/>
            <a:ext cx="2895306" cy="457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3D7BFDAB-94BA-4A84-A7E6-114F8ACFC3C7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7A1E04-8982-435F-ADAD-7E61D5665C63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BEB252-7D23-4E67-A249-5B71BB9C6300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194E87-EBD0-4254-A678-81D9489C26B1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972E3E-84B0-4C52-8EBC-1BB79CACB44C}" type="slidenum">
              <a:rPr lang="fr-FR" smtClean="0"/>
              <a:pPr>
                <a:defRPr/>
              </a:pPr>
              <a:t>12</a:t>
            </a:fld>
            <a:endParaRPr lang="fr-F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914E96-4D38-403F-8AE0-AE5918AC1554}" type="slidenum">
              <a:rPr lang="fr-FR" smtClean="0"/>
              <a:pPr>
                <a:defRPr/>
              </a:pPr>
              <a:t>13</a:t>
            </a:fld>
            <a:endParaRPr lang="fr-F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FD20FA-799C-4418-86C0-EFD47014ACCA}" type="slidenum">
              <a:rPr lang="fr-FR" smtClean="0"/>
              <a:pPr>
                <a:defRPr/>
              </a:pPr>
              <a:t>14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E18D5E-1545-4931-87F7-D1A8BB31FD17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3D360C-2049-4038-BB30-96A09511C9B4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06E1EA-3899-4A71-AE18-E460A92EE131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478FA6-B2D5-4F64-BF97-5EB94DADDC0F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EB24C2-EFC2-472D-8FD7-3CA909BDDB1A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C5C5F7-E12F-4F49-A25E-568191365987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315236-939F-47F0-85C5-F4CA8CB11156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A32799-2164-4F13-888D-C4749DCAF215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 userDrawn="1"/>
        </p:nvSpPr>
        <p:spPr bwMode="auto">
          <a:xfrm>
            <a:off x="6496050" y="2070100"/>
            <a:ext cx="1041400" cy="1041400"/>
          </a:xfrm>
          <a:prstGeom prst="rect">
            <a:avLst/>
          </a:prstGeom>
          <a:solidFill>
            <a:srgbClr val="577721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BE" dirty="0"/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8699500" y="6613525"/>
            <a:ext cx="419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3E361968-E9A8-4278-AB7E-C4A9AAAAD042}" type="slidenum">
              <a:rPr lang="fr-FR" sz="1000">
                <a:solidFill>
                  <a:srgbClr val="5777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fr-FR" sz="1000" dirty="0">
              <a:solidFill>
                <a:srgbClr val="5777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6" name="Picture 21" descr="364Csansoeil72rv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113" y="101600"/>
            <a:ext cx="2478087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1300" y="3898900"/>
            <a:ext cx="6030913" cy="1333500"/>
          </a:xfrm>
          <a:noFill/>
          <a:ln w="9525">
            <a:noFill/>
          </a:ln>
        </p:spPr>
        <p:txBody>
          <a:bodyPr/>
          <a:lstStyle>
            <a:lvl1pPr marL="571500" indent="-571500">
              <a:buClr>
                <a:srgbClr val="577721"/>
              </a:buClr>
              <a:defRPr sz="3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600325"/>
            <a:ext cx="2449513" cy="598488"/>
          </a:xfrm>
          <a:solidFill>
            <a:schemeClr val="bg1"/>
          </a:solidFill>
          <a:ln>
            <a:solidFill>
              <a:srgbClr val="577721"/>
            </a:solidFill>
          </a:ln>
        </p:spPr>
        <p:txBody>
          <a:bodyPr anchor="ctr"/>
          <a:lstStyle>
            <a:lvl1pPr marL="0" indent="0">
              <a:buFont typeface="Webdings" pitchFamily="1" charset="2"/>
              <a:buNone/>
              <a:defRPr sz="3200">
                <a:solidFill>
                  <a:srgbClr val="577721"/>
                </a:solidFill>
              </a:defRPr>
            </a:lvl1pPr>
          </a:lstStyle>
          <a:p>
            <a:r>
              <a:rPr lang="fr-FR"/>
              <a:t>Cliquez pour modifier le style des sous-titres du masque</a:t>
            </a:r>
          </a:p>
        </p:txBody>
      </p:sp>
    </p:spTree>
  </p:cSld>
  <p:clrMapOvr>
    <a:masterClrMapping/>
  </p:clrMapOvr>
  <p:transition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</p:spTree>
  </p:cSld>
  <p:clrMapOvr>
    <a:masterClrMapping/>
  </p:clrMapOvr>
  <p:transition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7013" y="630238"/>
            <a:ext cx="2003425" cy="54022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630238"/>
            <a:ext cx="5857875" cy="54022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</p:spTree>
  </p:cSld>
  <p:clrMapOvr>
    <a:masterClrMapping/>
  </p:clrMapOvr>
  <p:transition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</p:spTree>
  </p:cSld>
  <p:clrMapOvr>
    <a:masterClrMapping/>
  </p:clrMapOvr>
  <p:transition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78000"/>
            <a:ext cx="3917950" cy="4254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778000"/>
            <a:ext cx="3917950" cy="4254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</p:spTree>
  </p:cSld>
  <p:clrMapOvr>
    <a:masterClrMapping/>
  </p:clrMapOvr>
  <p:transition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</p:spTree>
  </p:cSld>
  <p:clrMapOvr>
    <a:masterClrMapping/>
  </p:clrMapOvr>
  <p:transition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</p:spTree>
  </p:cSld>
  <p:clrMapOvr>
    <a:masterClrMapping/>
  </p:clrMapOvr>
  <p:transition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7996238" y="101600"/>
            <a:ext cx="1041400" cy="1041400"/>
          </a:xfrm>
          <a:prstGeom prst="rect">
            <a:avLst/>
          </a:prstGeom>
          <a:solidFill>
            <a:srgbClr val="577721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BE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78000"/>
            <a:ext cx="7988300" cy="42545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Text Box 11"/>
          <p:cNvSpPr txBox="1">
            <a:spLocks noChangeArrowheads="1"/>
          </p:cNvSpPr>
          <p:nvPr/>
        </p:nvSpPr>
        <p:spPr bwMode="auto">
          <a:xfrm rot="-5400000">
            <a:off x="6384132" y="3753643"/>
            <a:ext cx="50673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" charset="0"/>
              </a:defRPr>
            </a:lvl9pPr>
          </a:lstStyle>
          <a:p>
            <a:pPr algn="l" eaLnBrk="1" hangingPunct="1">
              <a:spcAft>
                <a:spcPct val="20000"/>
              </a:spcAft>
              <a:defRPr/>
            </a:pPr>
            <a:r>
              <a:rPr lang="fr-FR" sz="900" dirty="0" smtClean="0">
                <a:solidFill>
                  <a:srgbClr val="577721"/>
                </a:solidFill>
                <a:effectLst/>
                <a:latin typeface="Arial Narrow" pitchFamily="1" charset="0"/>
              </a:rPr>
              <a:t>Initiatives impliquant les partenaires sociaux en Europe sur les politiques du changement climatique et l’emploi - Conclusions - Conférence des 1</a:t>
            </a:r>
            <a:r>
              <a:rPr lang="fr-FR" sz="900" baseline="30000" dirty="0" smtClean="0">
                <a:solidFill>
                  <a:srgbClr val="577721"/>
                </a:solidFill>
                <a:effectLst/>
                <a:latin typeface="Arial Narrow" pitchFamily="1" charset="0"/>
              </a:rPr>
              <a:t>er</a:t>
            </a:r>
            <a:r>
              <a:rPr lang="fr-FR" sz="900" dirty="0" smtClean="0">
                <a:solidFill>
                  <a:srgbClr val="577721"/>
                </a:solidFill>
                <a:effectLst/>
                <a:latin typeface="Arial Narrow" pitchFamily="1" charset="0"/>
              </a:rPr>
              <a:t> et 2 mars 2011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6900" y="630238"/>
            <a:ext cx="7983538" cy="935037"/>
          </a:xfrm>
          <a:prstGeom prst="rect">
            <a:avLst/>
          </a:prstGeom>
          <a:solidFill>
            <a:schemeClr val="bg1"/>
          </a:solidFill>
          <a:ln w="19050">
            <a:solidFill>
              <a:srgbClr val="57772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30" name="Text Box 14"/>
          <p:cNvSpPr txBox="1">
            <a:spLocks noChangeArrowheads="1"/>
          </p:cNvSpPr>
          <p:nvPr userDrawn="1"/>
        </p:nvSpPr>
        <p:spPr bwMode="auto">
          <a:xfrm>
            <a:off x="8699500" y="6613525"/>
            <a:ext cx="419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fld id="{12464386-A571-42F8-A685-CC8C2BE47311}" type="slidenum">
              <a:rPr lang="fr-FR" sz="1000" smtClean="0">
                <a:solidFill>
                  <a:srgbClr val="577721"/>
                </a:solidFill>
                <a:effectLst/>
                <a:latin typeface="Arial" charset="0"/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fr-FR" sz="1000" dirty="0" smtClean="0">
              <a:solidFill>
                <a:srgbClr val="577721"/>
              </a:solidFill>
              <a:effectLst/>
              <a:latin typeface="Arial" charset="0"/>
            </a:endParaRPr>
          </a:p>
        </p:txBody>
      </p:sp>
      <p:pic>
        <p:nvPicPr>
          <p:cNvPr id="1031" name="Picture 20" descr="364Csansoeil72rvb"/>
          <p:cNvPicPr>
            <a:picLocks noChangeAspect="1" noChangeArrowheads="1"/>
          </p:cNvPicPr>
          <p:nvPr userDrawn="1"/>
        </p:nvPicPr>
        <p:blipFill>
          <a:blip r:embed="rId13" cstate="print"/>
          <a:srcRect b="22368"/>
          <a:stretch>
            <a:fillRect/>
          </a:stretch>
        </p:blipFill>
        <p:spPr bwMode="auto">
          <a:xfrm>
            <a:off x="163513" y="101600"/>
            <a:ext cx="1500187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 advClick="0" advTm="10000"/>
  <p:txStyles>
    <p:titleStyle>
      <a:lvl1pPr marL="292100" indent="-292100" algn="l" rtl="0" eaLnBrk="0" fontAlgn="base" hangingPunct="0">
        <a:spcBef>
          <a:spcPct val="0"/>
        </a:spcBef>
        <a:spcAft>
          <a:spcPct val="0"/>
        </a:spcAft>
        <a:buSzPct val="90000"/>
        <a:buFont typeface="Wingdings" pitchFamily="1" charset="2"/>
        <a:buChar char="è"/>
        <a:defRPr sz="2200">
          <a:solidFill>
            <a:srgbClr val="577721"/>
          </a:solidFill>
          <a:latin typeface="+mj-lt"/>
          <a:ea typeface="+mj-ea"/>
          <a:cs typeface="+mj-cs"/>
        </a:defRPr>
      </a:lvl1pPr>
      <a:lvl2pPr marL="292100" indent="-292100" algn="l" rtl="0" eaLnBrk="0" fontAlgn="base" hangingPunct="0">
        <a:spcBef>
          <a:spcPct val="0"/>
        </a:spcBef>
        <a:spcAft>
          <a:spcPct val="0"/>
        </a:spcAft>
        <a:buSzPct val="90000"/>
        <a:buFont typeface="Wingdings" pitchFamily="1" charset="2"/>
        <a:buChar char="è"/>
        <a:defRPr sz="2200">
          <a:solidFill>
            <a:srgbClr val="577721"/>
          </a:solidFill>
          <a:latin typeface="Verdana" pitchFamily="1" charset="0"/>
        </a:defRPr>
      </a:lvl2pPr>
      <a:lvl3pPr marL="292100" indent="-292100" algn="l" rtl="0" eaLnBrk="0" fontAlgn="base" hangingPunct="0">
        <a:spcBef>
          <a:spcPct val="0"/>
        </a:spcBef>
        <a:spcAft>
          <a:spcPct val="0"/>
        </a:spcAft>
        <a:buSzPct val="90000"/>
        <a:buFont typeface="Wingdings" pitchFamily="1" charset="2"/>
        <a:buChar char="è"/>
        <a:defRPr sz="2200">
          <a:solidFill>
            <a:srgbClr val="577721"/>
          </a:solidFill>
          <a:latin typeface="Verdana" pitchFamily="1" charset="0"/>
        </a:defRPr>
      </a:lvl3pPr>
      <a:lvl4pPr marL="292100" indent="-292100" algn="l" rtl="0" eaLnBrk="0" fontAlgn="base" hangingPunct="0">
        <a:spcBef>
          <a:spcPct val="0"/>
        </a:spcBef>
        <a:spcAft>
          <a:spcPct val="0"/>
        </a:spcAft>
        <a:buSzPct val="90000"/>
        <a:buFont typeface="Wingdings" pitchFamily="1" charset="2"/>
        <a:buChar char="è"/>
        <a:defRPr sz="2200">
          <a:solidFill>
            <a:srgbClr val="577721"/>
          </a:solidFill>
          <a:latin typeface="Verdana" pitchFamily="1" charset="0"/>
        </a:defRPr>
      </a:lvl4pPr>
      <a:lvl5pPr marL="292100" indent="-292100" algn="l" rtl="0" eaLnBrk="0" fontAlgn="base" hangingPunct="0">
        <a:spcBef>
          <a:spcPct val="0"/>
        </a:spcBef>
        <a:spcAft>
          <a:spcPct val="0"/>
        </a:spcAft>
        <a:buSzPct val="90000"/>
        <a:buFont typeface="Wingdings" pitchFamily="1" charset="2"/>
        <a:buChar char="è"/>
        <a:defRPr sz="2200">
          <a:solidFill>
            <a:srgbClr val="577721"/>
          </a:solidFill>
          <a:latin typeface="Verdana" pitchFamily="1" charset="0"/>
        </a:defRPr>
      </a:lvl5pPr>
      <a:lvl6pPr marL="749300" indent="-292100" algn="l" rtl="0" fontAlgn="base">
        <a:spcBef>
          <a:spcPct val="0"/>
        </a:spcBef>
        <a:spcAft>
          <a:spcPct val="0"/>
        </a:spcAft>
        <a:buSzPct val="90000"/>
        <a:buFont typeface="Wingdings" pitchFamily="1" charset="2"/>
        <a:buChar char="è"/>
        <a:defRPr sz="2200">
          <a:solidFill>
            <a:srgbClr val="577721"/>
          </a:solidFill>
          <a:latin typeface="Verdana" pitchFamily="1" charset="0"/>
        </a:defRPr>
      </a:lvl6pPr>
      <a:lvl7pPr marL="1206500" indent="-292100" algn="l" rtl="0" fontAlgn="base">
        <a:spcBef>
          <a:spcPct val="0"/>
        </a:spcBef>
        <a:spcAft>
          <a:spcPct val="0"/>
        </a:spcAft>
        <a:buSzPct val="90000"/>
        <a:buFont typeface="Wingdings" pitchFamily="1" charset="2"/>
        <a:buChar char="è"/>
        <a:defRPr sz="2200">
          <a:solidFill>
            <a:srgbClr val="577721"/>
          </a:solidFill>
          <a:latin typeface="Verdana" pitchFamily="1" charset="0"/>
        </a:defRPr>
      </a:lvl7pPr>
      <a:lvl8pPr marL="1663700" indent="-292100" algn="l" rtl="0" fontAlgn="base">
        <a:spcBef>
          <a:spcPct val="0"/>
        </a:spcBef>
        <a:spcAft>
          <a:spcPct val="0"/>
        </a:spcAft>
        <a:buSzPct val="90000"/>
        <a:buFont typeface="Wingdings" pitchFamily="1" charset="2"/>
        <a:buChar char="è"/>
        <a:defRPr sz="2200">
          <a:solidFill>
            <a:srgbClr val="577721"/>
          </a:solidFill>
          <a:latin typeface="Verdana" pitchFamily="1" charset="0"/>
        </a:defRPr>
      </a:lvl8pPr>
      <a:lvl9pPr marL="2120900" indent="-292100" algn="l" rtl="0" fontAlgn="base">
        <a:spcBef>
          <a:spcPct val="0"/>
        </a:spcBef>
        <a:spcAft>
          <a:spcPct val="0"/>
        </a:spcAft>
        <a:buSzPct val="90000"/>
        <a:buFont typeface="Wingdings" pitchFamily="1" charset="2"/>
        <a:buChar char="è"/>
        <a:defRPr sz="2200">
          <a:solidFill>
            <a:srgbClr val="577721"/>
          </a:solidFill>
          <a:latin typeface="Verdana" pitchFamily="1" charset="0"/>
        </a:defRPr>
      </a:lvl9pPr>
    </p:titleStyle>
    <p:bodyStyle>
      <a:lvl1pPr marL="381000" indent="-381000" algn="just" rtl="0" eaLnBrk="0" fontAlgn="base" hangingPunct="0">
        <a:spcBef>
          <a:spcPct val="60000"/>
        </a:spcBef>
        <a:spcAft>
          <a:spcPct val="0"/>
        </a:spcAft>
        <a:buClr>
          <a:srgbClr val="577721"/>
        </a:buClr>
        <a:buFont typeface="Webdings" pitchFamily="1" charset="2"/>
        <a:buChar char="4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952500" indent="-285750" algn="just" rtl="0" eaLnBrk="0" fontAlgn="base" hangingPunct="0">
        <a:spcBef>
          <a:spcPct val="20000"/>
        </a:spcBef>
        <a:spcAft>
          <a:spcPct val="0"/>
        </a:spcAft>
        <a:buClr>
          <a:srgbClr val="577721"/>
        </a:buClr>
        <a:buFont typeface="Wingdings" pitchFamily="1" charset="2"/>
        <a:buChar char="§"/>
        <a:defRPr sz="1400">
          <a:solidFill>
            <a:schemeClr val="tx1"/>
          </a:solidFill>
          <a:latin typeface="+mn-lt"/>
        </a:defRPr>
      </a:lvl2pPr>
      <a:lvl3pPr marL="1371600" indent="-228600" algn="just" rtl="0" eaLnBrk="0" fontAlgn="base" hangingPunct="0">
        <a:spcBef>
          <a:spcPct val="20000"/>
        </a:spcBef>
        <a:spcAft>
          <a:spcPct val="0"/>
        </a:spcAft>
        <a:buClr>
          <a:srgbClr val="577721"/>
        </a:buClr>
        <a:buFont typeface="Wingdings" pitchFamily="1" charset="2"/>
        <a:buChar char="ð"/>
        <a:defRPr sz="1200" i="1">
          <a:solidFill>
            <a:schemeClr val="tx1"/>
          </a:solidFill>
          <a:latin typeface="+mn-lt"/>
        </a:defRPr>
      </a:lvl3pPr>
      <a:lvl4pPr marL="1790700" indent="-228600" algn="just" rtl="0" eaLnBrk="0" fontAlgn="base" hangingPunct="0">
        <a:spcBef>
          <a:spcPct val="20000"/>
        </a:spcBef>
        <a:spcAft>
          <a:spcPct val="0"/>
        </a:spcAft>
        <a:buClr>
          <a:srgbClr val="577721"/>
        </a:buClr>
        <a:buSzPct val="75000"/>
        <a:buFont typeface="Wingdings" pitchFamily="1" charset="2"/>
        <a:buChar char="l"/>
        <a:defRPr sz="1200">
          <a:solidFill>
            <a:schemeClr val="tx1"/>
          </a:solidFill>
          <a:latin typeface="+mn-lt"/>
        </a:defRPr>
      </a:lvl4pPr>
      <a:lvl5pPr marL="2209800" indent="-228600" algn="just" rtl="0" eaLnBrk="0" fontAlgn="base" hangingPunct="0">
        <a:spcBef>
          <a:spcPct val="20000"/>
        </a:spcBef>
        <a:spcAft>
          <a:spcPct val="0"/>
        </a:spcAft>
        <a:buClr>
          <a:srgbClr val="577721"/>
        </a:buClr>
        <a:buFont typeface="Wingdings" pitchFamily="1" charset="2"/>
        <a:buChar char="ú"/>
        <a:defRPr sz="1000">
          <a:solidFill>
            <a:schemeClr val="tx1"/>
          </a:solidFill>
          <a:latin typeface="+mn-lt"/>
        </a:defRPr>
      </a:lvl5pPr>
      <a:lvl6pPr marL="2667000" indent="-228600" algn="just" rtl="0" fontAlgn="base">
        <a:spcBef>
          <a:spcPct val="20000"/>
        </a:spcBef>
        <a:spcAft>
          <a:spcPct val="0"/>
        </a:spcAft>
        <a:buClr>
          <a:srgbClr val="577721"/>
        </a:buClr>
        <a:buFont typeface="Wingdings" pitchFamily="1" charset="2"/>
        <a:buChar char="ú"/>
        <a:defRPr sz="1000">
          <a:solidFill>
            <a:schemeClr val="tx1"/>
          </a:solidFill>
          <a:latin typeface="+mn-lt"/>
        </a:defRPr>
      </a:lvl6pPr>
      <a:lvl7pPr marL="3124200" indent="-228600" algn="just" rtl="0" fontAlgn="base">
        <a:spcBef>
          <a:spcPct val="20000"/>
        </a:spcBef>
        <a:spcAft>
          <a:spcPct val="0"/>
        </a:spcAft>
        <a:buClr>
          <a:srgbClr val="577721"/>
        </a:buClr>
        <a:buFont typeface="Wingdings" pitchFamily="1" charset="2"/>
        <a:buChar char="ú"/>
        <a:defRPr sz="1000">
          <a:solidFill>
            <a:schemeClr val="tx1"/>
          </a:solidFill>
          <a:latin typeface="+mn-lt"/>
        </a:defRPr>
      </a:lvl7pPr>
      <a:lvl8pPr marL="3581400" indent="-228600" algn="just" rtl="0" fontAlgn="base">
        <a:spcBef>
          <a:spcPct val="20000"/>
        </a:spcBef>
        <a:spcAft>
          <a:spcPct val="0"/>
        </a:spcAft>
        <a:buClr>
          <a:srgbClr val="577721"/>
        </a:buClr>
        <a:buFont typeface="Wingdings" pitchFamily="1" charset="2"/>
        <a:buChar char="ú"/>
        <a:defRPr sz="1000">
          <a:solidFill>
            <a:schemeClr val="tx1"/>
          </a:solidFill>
          <a:latin typeface="+mn-lt"/>
        </a:defRPr>
      </a:lvl8pPr>
      <a:lvl9pPr marL="4038600" indent="-228600" algn="just" rtl="0" fontAlgn="base">
        <a:spcBef>
          <a:spcPct val="20000"/>
        </a:spcBef>
        <a:spcAft>
          <a:spcPct val="0"/>
        </a:spcAft>
        <a:buClr>
          <a:srgbClr val="577721"/>
        </a:buClr>
        <a:buFont typeface="Wingdings" pitchFamily="1" charset="2"/>
        <a:buChar char="ú"/>
        <a:defRPr sz="1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4" name="Rectangle 18"/>
          <p:cNvSpPr>
            <a:spLocks noChangeArrowheads="1"/>
          </p:cNvSpPr>
          <p:nvPr/>
        </p:nvSpPr>
        <p:spPr bwMode="white">
          <a:xfrm>
            <a:off x="6286500" y="1778000"/>
            <a:ext cx="1714500" cy="1536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3075" name="Text Box 12"/>
          <p:cNvSpPr txBox="1">
            <a:spLocks noChangeArrowheads="1"/>
          </p:cNvSpPr>
          <p:nvPr/>
        </p:nvSpPr>
        <p:spPr bwMode="auto">
          <a:xfrm>
            <a:off x="1535113" y="2654300"/>
            <a:ext cx="6045200" cy="138499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fr-BE" sz="2800" b="1" dirty="0" smtClean="0">
                <a:effectLst/>
                <a:latin typeface="Arial Narrow" pitchFamily="1" charset="0"/>
              </a:rPr>
              <a:t>Initiatives </a:t>
            </a:r>
            <a:r>
              <a:rPr lang="fr-BE" sz="2800" b="1" dirty="0" err="1" smtClean="0">
                <a:effectLst/>
                <a:latin typeface="Arial Narrow" pitchFamily="1" charset="0"/>
              </a:rPr>
              <a:t>involving</a:t>
            </a:r>
            <a:r>
              <a:rPr lang="fr-BE" sz="2800" b="1" dirty="0" smtClean="0">
                <a:effectLst/>
                <a:latin typeface="Arial Narrow" pitchFamily="1" charset="0"/>
              </a:rPr>
              <a:t> social </a:t>
            </a:r>
            <a:r>
              <a:rPr lang="fr-BE" sz="2800" b="1" dirty="0" err="1" smtClean="0">
                <a:effectLst/>
                <a:latin typeface="Arial Narrow" pitchFamily="1" charset="0"/>
              </a:rPr>
              <a:t>partners</a:t>
            </a:r>
            <a:r>
              <a:rPr lang="fr-BE" sz="2800" b="1" dirty="0" smtClean="0">
                <a:effectLst/>
                <a:latin typeface="Arial Narrow" pitchFamily="1" charset="0"/>
              </a:rPr>
              <a:t> in Europe on </a:t>
            </a:r>
            <a:r>
              <a:rPr lang="fr-BE" sz="2800" b="1" dirty="0" err="1" smtClean="0">
                <a:effectLst/>
                <a:latin typeface="Arial Narrow" pitchFamily="1" charset="0"/>
              </a:rPr>
              <a:t>climate</a:t>
            </a:r>
            <a:r>
              <a:rPr lang="fr-BE" sz="2800" b="1" dirty="0" smtClean="0">
                <a:effectLst/>
                <a:latin typeface="Arial Narrow" pitchFamily="1" charset="0"/>
              </a:rPr>
              <a:t> change </a:t>
            </a:r>
            <a:r>
              <a:rPr lang="fr-BE" sz="2800" b="1" dirty="0" err="1" smtClean="0">
                <a:effectLst/>
                <a:latin typeface="Arial Narrow" pitchFamily="1" charset="0"/>
              </a:rPr>
              <a:t>policies</a:t>
            </a:r>
            <a:r>
              <a:rPr lang="fr-BE" sz="2800" b="1" dirty="0" smtClean="0">
                <a:effectLst/>
                <a:latin typeface="Arial Narrow" pitchFamily="1" charset="0"/>
              </a:rPr>
              <a:t> and </a:t>
            </a:r>
            <a:r>
              <a:rPr lang="fr-BE" sz="2800" b="1" dirty="0" err="1" smtClean="0">
                <a:effectLst/>
                <a:latin typeface="Arial Narrow" pitchFamily="1" charset="0"/>
              </a:rPr>
              <a:t>employment</a:t>
            </a:r>
            <a:endParaRPr lang="en-GB" sz="2800" b="1" dirty="0">
              <a:effectLst/>
              <a:latin typeface="Arial Narrow" pitchFamily="1" charset="0"/>
            </a:endParaRPr>
          </a:p>
        </p:txBody>
      </p:sp>
      <p:sp>
        <p:nvSpPr>
          <p:cNvPr id="3076" name="Text Box 14"/>
          <p:cNvSpPr txBox="1">
            <a:spLocks noChangeArrowheads="1"/>
          </p:cNvSpPr>
          <p:nvPr/>
        </p:nvSpPr>
        <p:spPr bwMode="auto">
          <a:xfrm>
            <a:off x="2241550" y="4432300"/>
            <a:ext cx="4635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b="1">
                <a:effectLst/>
                <a:latin typeface="Arial Narrow" pitchFamily="1" charset="0"/>
              </a:rPr>
              <a:t>Presentation of the results of the study</a:t>
            </a:r>
          </a:p>
        </p:txBody>
      </p:sp>
      <p:sp>
        <p:nvSpPr>
          <p:cNvPr id="3077" name="Text Box 15"/>
          <p:cNvSpPr txBox="1">
            <a:spLocks noChangeArrowheads="1"/>
          </p:cNvSpPr>
          <p:nvPr/>
        </p:nvSpPr>
        <p:spPr bwMode="auto">
          <a:xfrm>
            <a:off x="2228850" y="5588000"/>
            <a:ext cx="4635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>
                <a:effectLst/>
                <a:latin typeface="Arial Narrow" pitchFamily="1" charset="0"/>
              </a:rPr>
              <a:t>Conference of the European social partners, </a:t>
            </a:r>
          </a:p>
          <a:p>
            <a:pPr algn="ctr">
              <a:spcBef>
                <a:spcPct val="50000"/>
              </a:spcBef>
            </a:pPr>
            <a:r>
              <a:rPr lang="en-GB" sz="1600" b="1">
                <a:effectLst/>
                <a:latin typeface="Arial Narrow" pitchFamily="1" charset="0"/>
              </a:rPr>
              <a:t>Brussels, 1 and 2 March 2011 </a:t>
            </a:r>
          </a:p>
        </p:txBody>
      </p:sp>
      <p:sp>
        <p:nvSpPr>
          <p:cNvPr id="3078" name="Text Box 16"/>
          <p:cNvSpPr txBox="1">
            <a:spLocks noChangeArrowheads="1"/>
          </p:cNvSpPr>
          <p:nvPr/>
        </p:nvSpPr>
        <p:spPr bwMode="auto">
          <a:xfrm>
            <a:off x="2241550" y="4851400"/>
            <a:ext cx="4635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>
                <a:effectLst/>
                <a:latin typeface="Arial Narrow" pitchFamily="1" charset="0"/>
              </a:rPr>
              <a:t>Alain Mestre and Philippe Morvannou </a:t>
            </a:r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white">
          <a:xfrm>
            <a:off x="0" y="0"/>
            <a:ext cx="3111500" cy="1536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white">
          <a:xfrm>
            <a:off x="8242300" y="6121400"/>
            <a:ext cx="901700" cy="73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3492500" y="4013200"/>
            <a:ext cx="21844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8026400" y="0"/>
            <a:ext cx="1117600" cy="6858000"/>
          </a:xfrm>
          <a:prstGeom prst="rect">
            <a:avLst/>
          </a:prstGeom>
          <a:solidFill>
            <a:srgbClr val="DCE3D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pic>
        <p:nvPicPr>
          <p:cNvPr id="3083" name="Picture 24" descr="364C72rv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11800" y="401638"/>
            <a:ext cx="32369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03772" y="6248400"/>
            <a:ext cx="333375" cy="219075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The impact of the crisis as a constraint on the development of the green, low-carbon economy and dedicated jobs</a:t>
            </a:r>
          </a:p>
        </p:txBody>
      </p:sp>
      <p:sp>
        <p:nvSpPr>
          <p:cNvPr id="1229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1700" smtClean="0"/>
              <a:t>A </a:t>
            </a:r>
            <a:r>
              <a:rPr lang="en-GB" sz="1800" smtClean="0"/>
              <a:t>realisation shared by the employers, the public authorities and the workers’ unions</a:t>
            </a:r>
            <a:r>
              <a:rPr lang="en-GB" sz="1700" smtClean="0"/>
              <a:t>:  </a:t>
            </a:r>
          </a:p>
          <a:p>
            <a:pPr lvl="1" eaLnBrk="1" hangingPunct="1"/>
            <a:r>
              <a:rPr lang="en-GB" sz="1600" smtClean="0"/>
              <a:t>A return to economic growth can be accelerated with the green economy, which can create jobs.</a:t>
            </a:r>
            <a:endParaRPr lang="en-GB" sz="1500" smtClean="0"/>
          </a:p>
          <a:p>
            <a:pPr lvl="1" eaLnBrk="1" hangingPunct="1"/>
            <a:r>
              <a:rPr lang="en-GB" sz="1600" smtClean="0"/>
              <a:t>In the early days of the crisis, particularly in the new Member States of the European Union.</a:t>
            </a:r>
            <a:r>
              <a:rPr lang="en-GB" sz="1500" smtClean="0"/>
              <a:t> </a:t>
            </a:r>
          </a:p>
          <a:p>
            <a:pPr eaLnBrk="1" hangingPunct="1"/>
            <a:r>
              <a:rPr lang="en-GB" sz="1700" smtClean="0"/>
              <a:t>Impact of the crisis: restriction of the funding necessary to support the green, low-carbon economy causes questions and disappointments.</a:t>
            </a:r>
            <a:endParaRPr lang="en-GB" sz="1800" smtClean="0"/>
          </a:p>
          <a:p>
            <a:pPr eaLnBrk="1" hangingPunct="1"/>
            <a:r>
              <a:rPr lang="en-GB" sz="1800" smtClean="0"/>
              <a:t>The low-carbon society and economy show their potential for social creativity :</a:t>
            </a:r>
          </a:p>
          <a:p>
            <a:pPr lvl="1" eaLnBrk="1" hangingPunct="1"/>
            <a:r>
              <a:rPr lang="en-GB" smtClean="0"/>
              <a:t>Bipartite social dialogues still fall within national policies where economic democracy makes its contribution;</a:t>
            </a:r>
            <a:r>
              <a:rPr lang="en-GB" sz="1600" smtClean="0"/>
              <a:t> </a:t>
            </a:r>
          </a:p>
          <a:p>
            <a:pPr lvl="1" eaLnBrk="1" hangingPunct="1"/>
            <a:r>
              <a:rPr lang="en-GB" smtClean="0"/>
              <a:t>Depending on the countries, the situations vary very widely in terms of the intensity of initiatives.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8752114" y="1665514"/>
            <a:ext cx="391886" cy="483325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20485" y="6237514"/>
            <a:ext cx="8066315" cy="4136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5777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BE" sz="1100" dirty="0" smtClean="0">
                <a:solidFill>
                  <a:srgbClr val="577721"/>
                </a:solidFill>
                <a:effectLst/>
              </a:rPr>
              <a:t>Initiatives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involving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social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partners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in Europe on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climate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change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policies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and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employment</a:t>
            </a:r>
            <a:r>
              <a:rPr lang="en-GB" sz="1100" dirty="0" smtClean="0">
                <a:solidFill>
                  <a:srgbClr val="577721"/>
                </a:solidFill>
                <a:effectLst/>
              </a:rPr>
              <a:t> </a:t>
            </a:r>
            <a:endParaRPr lang="en-GB" sz="1100" dirty="0" smtClean="0">
              <a:solidFill>
                <a:srgbClr val="577721"/>
              </a:solidFill>
              <a:effectLst/>
            </a:endParaRPr>
          </a:p>
          <a:p>
            <a:pPr algn="ctr"/>
            <a:r>
              <a:rPr lang="fr-FR" sz="1100" dirty="0" smtClean="0">
                <a:solidFill>
                  <a:srgbClr val="577721"/>
                </a:solidFill>
                <a:effectLst/>
              </a:rPr>
              <a:t>- </a:t>
            </a:r>
            <a:r>
              <a:rPr lang="fr-BE" sz="1100" dirty="0" err="1">
                <a:solidFill>
                  <a:srgbClr val="577721"/>
                </a:solidFill>
                <a:effectLst/>
              </a:rPr>
              <a:t>Results</a:t>
            </a:r>
            <a:r>
              <a:rPr lang="fr-BE" sz="1100" dirty="0">
                <a:solidFill>
                  <a:srgbClr val="577721"/>
                </a:solidFill>
                <a:effectLst/>
              </a:rPr>
              <a:t> of the </a:t>
            </a:r>
            <a:r>
              <a:rPr lang="fr-BE" sz="1100" dirty="0" err="1">
                <a:solidFill>
                  <a:srgbClr val="577721"/>
                </a:solidFill>
                <a:effectLst/>
              </a:rPr>
              <a:t>study</a:t>
            </a:r>
            <a:r>
              <a:rPr lang="fr-BE" sz="1100" dirty="0">
                <a:solidFill>
                  <a:srgbClr val="577721"/>
                </a:solidFill>
                <a:effectLst/>
              </a:rPr>
              <a:t>  -  Conference 1 – 2 March 2011</a:t>
            </a:r>
            <a:endParaRPr lang="fr-FR" sz="1100" dirty="0">
              <a:solidFill>
                <a:srgbClr val="577721"/>
              </a:solidFill>
              <a:effectLst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However, the question of the social transition still remains largely open</a:t>
            </a:r>
            <a:r>
              <a:rPr lang="fr-FR" smtClean="0"/>
              <a:t> </a:t>
            </a: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1500" smtClean="0"/>
              <a:t>The fight against climate change as an anti-crisis policy. </a:t>
            </a:r>
          </a:p>
          <a:p>
            <a:pPr lvl="1" eaLnBrk="1" hangingPunct="1"/>
            <a:r>
              <a:rPr lang="en-GB" sz="1300" smtClean="0"/>
              <a:t>Has </a:t>
            </a:r>
            <a:r>
              <a:rPr lang="en-GB" sz="1200" smtClean="0"/>
              <a:t>allowed social consultations to emerge in numerous countries across Europe</a:t>
            </a:r>
            <a:r>
              <a:rPr lang="en-GB" sz="1300" smtClean="0"/>
              <a:t>. </a:t>
            </a:r>
          </a:p>
          <a:p>
            <a:pPr eaLnBrk="1" hangingPunct="1"/>
            <a:r>
              <a:rPr lang="en-GB" sz="1500" smtClean="0"/>
              <a:t>On the other hand, the ‘adaptation to climate change’ aspect has a very low profile in the discussions between social partners or with the public authorities</a:t>
            </a:r>
            <a:r>
              <a:rPr lang="en-GB" sz="1400" smtClean="0"/>
              <a:t>.</a:t>
            </a:r>
            <a:r>
              <a:rPr lang="en-GB" sz="1500" smtClean="0"/>
              <a:t> </a:t>
            </a:r>
          </a:p>
          <a:p>
            <a:pPr eaLnBrk="1" hangingPunct="1"/>
            <a:r>
              <a:rPr lang="en-GB" sz="1500" smtClean="0"/>
              <a:t>The challenge of constant investment to improve health, safety and working conditions remains intact.</a:t>
            </a:r>
          </a:p>
          <a:p>
            <a:pPr eaLnBrk="1" hangingPunct="1"/>
            <a:r>
              <a:rPr lang="en-GB" sz="1500" smtClean="0"/>
              <a:t>So the low-carbon transition will need to be managed in such a way that it does not exacerbate the situation of the weakest. </a:t>
            </a:r>
          </a:p>
          <a:p>
            <a:pPr lvl="1" eaLnBrk="1" hangingPunct="1"/>
            <a:r>
              <a:rPr lang="en-GB" smtClean="0"/>
              <a:t>The initiative of the Employment-Towns alliance in France is pursuing this objective.</a:t>
            </a:r>
          </a:p>
          <a:p>
            <a:pPr eaLnBrk="1" hangingPunct="1"/>
            <a:r>
              <a:rPr lang="en-GB" sz="1500" smtClean="0"/>
              <a:t>Priorities: to train skilled workers, foster a constructive social dialogue, raise awareness and train entrepreneurs on these topics.</a:t>
            </a:r>
            <a:r>
              <a:rPr lang="en-GB" smtClean="0"/>
              <a:t> 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8752114" y="1665514"/>
            <a:ext cx="391886" cy="483325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20485" y="6237514"/>
            <a:ext cx="8066315" cy="4136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5777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BE" sz="1100" dirty="0" smtClean="0">
                <a:solidFill>
                  <a:srgbClr val="577721"/>
                </a:solidFill>
                <a:effectLst/>
              </a:rPr>
              <a:t>Initiatives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involving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social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partners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in Europe on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climate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change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policies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and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employment</a:t>
            </a:r>
            <a:r>
              <a:rPr lang="en-GB" sz="1100" dirty="0" smtClean="0">
                <a:solidFill>
                  <a:srgbClr val="577721"/>
                </a:solidFill>
                <a:effectLst/>
              </a:rPr>
              <a:t> </a:t>
            </a:r>
            <a:endParaRPr lang="en-GB" sz="1100" dirty="0" smtClean="0">
              <a:solidFill>
                <a:srgbClr val="577721"/>
              </a:solidFill>
              <a:effectLst/>
            </a:endParaRPr>
          </a:p>
          <a:p>
            <a:pPr algn="ctr"/>
            <a:r>
              <a:rPr lang="fr-FR" sz="1100" dirty="0" smtClean="0">
                <a:solidFill>
                  <a:srgbClr val="577721"/>
                </a:solidFill>
                <a:effectLst/>
              </a:rPr>
              <a:t>- </a:t>
            </a:r>
            <a:r>
              <a:rPr lang="fr-BE" sz="1100" dirty="0" err="1">
                <a:solidFill>
                  <a:srgbClr val="577721"/>
                </a:solidFill>
                <a:effectLst/>
              </a:rPr>
              <a:t>Results</a:t>
            </a:r>
            <a:r>
              <a:rPr lang="fr-BE" sz="1100" dirty="0">
                <a:solidFill>
                  <a:srgbClr val="577721"/>
                </a:solidFill>
                <a:effectLst/>
              </a:rPr>
              <a:t> of the </a:t>
            </a:r>
            <a:r>
              <a:rPr lang="fr-BE" sz="1100" dirty="0" err="1">
                <a:solidFill>
                  <a:srgbClr val="577721"/>
                </a:solidFill>
                <a:effectLst/>
              </a:rPr>
              <a:t>study</a:t>
            </a:r>
            <a:r>
              <a:rPr lang="fr-BE" sz="1100" dirty="0">
                <a:solidFill>
                  <a:srgbClr val="577721"/>
                </a:solidFill>
                <a:effectLst/>
              </a:rPr>
              <a:t>  -  Conference 1 – 2 March 2011</a:t>
            </a:r>
            <a:endParaRPr lang="fr-FR" sz="1100" dirty="0">
              <a:solidFill>
                <a:srgbClr val="577721"/>
              </a:solidFill>
              <a:effectLst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Vocational training, an indispensable tool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To achieve this objective, some vocational training initiatives need to form a powerful instrument</a:t>
            </a:r>
          </a:p>
          <a:p>
            <a:pPr lvl="1" eaLnBrk="1" hangingPunct="1"/>
            <a:r>
              <a:rPr lang="en-GB" smtClean="0"/>
              <a:t>for the creation of new low-carbon jobs, </a:t>
            </a:r>
          </a:p>
          <a:p>
            <a:pPr lvl="1" eaLnBrk="1" hangingPunct="1"/>
            <a:r>
              <a:rPr lang="en-GB" smtClean="0"/>
              <a:t>the retraining of jobless people affected by the transition </a:t>
            </a:r>
          </a:p>
          <a:p>
            <a:pPr lvl="1" eaLnBrk="1" hangingPunct="1"/>
            <a:r>
              <a:rPr lang="en-GB" smtClean="0"/>
              <a:t>and the transformation of existing jobs. </a:t>
            </a:r>
          </a:p>
          <a:p>
            <a:pPr eaLnBrk="1" hangingPunct="1"/>
            <a:r>
              <a:rPr lang="en-GB" smtClean="0"/>
              <a:t>The new skills must be identified, as we can see from</a:t>
            </a:r>
          </a:p>
          <a:p>
            <a:pPr lvl="1" eaLnBrk="1" hangingPunct="1"/>
            <a:r>
              <a:rPr lang="en-GB" smtClean="0"/>
              <a:t>the Romanian skills mapping initiative, </a:t>
            </a:r>
          </a:p>
          <a:p>
            <a:pPr lvl="1" eaLnBrk="1" hangingPunct="1"/>
            <a:r>
              <a:rPr lang="en-GB" smtClean="0"/>
              <a:t>Portugal’s experience with the New Skills Agency, </a:t>
            </a:r>
          </a:p>
          <a:p>
            <a:pPr lvl="1" eaLnBrk="1" hangingPunct="1"/>
            <a:r>
              <a:rPr lang="en-GB" smtClean="0"/>
              <a:t>or the anticipation efforts being made in Spain. </a:t>
            </a:r>
          </a:p>
          <a:p>
            <a:pPr eaLnBrk="1" hangingPunct="1"/>
            <a:r>
              <a:rPr lang="en-GB" smtClean="0"/>
              <a:t>Some countries have already embarked on structured actions in the field of vocational training, like Denmark and Germany.</a:t>
            </a:r>
          </a:p>
          <a:p>
            <a:pPr eaLnBrk="1" hangingPunct="1"/>
            <a:endParaRPr lang="en-GB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8752114" y="1665514"/>
            <a:ext cx="391886" cy="483325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20485" y="6237514"/>
            <a:ext cx="8066315" cy="4136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5777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BE" sz="1100" dirty="0" smtClean="0">
                <a:solidFill>
                  <a:srgbClr val="577721"/>
                </a:solidFill>
                <a:effectLst/>
              </a:rPr>
              <a:t>Initiatives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involving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social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partners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in Europe on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climate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change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policies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and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employment</a:t>
            </a:r>
            <a:r>
              <a:rPr lang="en-GB" sz="1100" dirty="0" smtClean="0">
                <a:solidFill>
                  <a:srgbClr val="577721"/>
                </a:solidFill>
                <a:effectLst/>
              </a:rPr>
              <a:t> </a:t>
            </a:r>
            <a:endParaRPr lang="en-GB" sz="1100" dirty="0" smtClean="0">
              <a:solidFill>
                <a:srgbClr val="577721"/>
              </a:solidFill>
              <a:effectLst/>
            </a:endParaRPr>
          </a:p>
          <a:p>
            <a:pPr algn="ctr"/>
            <a:r>
              <a:rPr lang="fr-FR" sz="1100" dirty="0" smtClean="0">
                <a:solidFill>
                  <a:srgbClr val="577721"/>
                </a:solidFill>
                <a:effectLst/>
              </a:rPr>
              <a:t>- </a:t>
            </a:r>
            <a:r>
              <a:rPr lang="fr-BE" sz="1100" dirty="0" err="1">
                <a:solidFill>
                  <a:srgbClr val="577721"/>
                </a:solidFill>
                <a:effectLst/>
              </a:rPr>
              <a:t>Results</a:t>
            </a:r>
            <a:r>
              <a:rPr lang="fr-BE" sz="1100" dirty="0">
                <a:solidFill>
                  <a:srgbClr val="577721"/>
                </a:solidFill>
                <a:effectLst/>
              </a:rPr>
              <a:t> of the </a:t>
            </a:r>
            <a:r>
              <a:rPr lang="fr-BE" sz="1100" dirty="0" err="1">
                <a:solidFill>
                  <a:srgbClr val="577721"/>
                </a:solidFill>
                <a:effectLst/>
              </a:rPr>
              <a:t>study</a:t>
            </a:r>
            <a:r>
              <a:rPr lang="fr-BE" sz="1100" dirty="0">
                <a:solidFill>
                  <a:srgbClr val="577721"/>
                </a:solidFill>
                <a:effectLst/>
              </a:rPr>
              <a:t>  -  Conference 1 – 2 March 2011</a:t>
            </a:r>
            <a:endParaRPr lang="fr-FR" sz="1100" dirty="0">
              <a:solidFill>
                <a:srgbClr val="577721"/>
              </a:solidFill>
              <a:effectLst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Anticipation is more than necessary 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However, we can see that there is a desperate shortage of tools to help anticipate the low-carbon socioeconomic transition, right across Europe.</a:t>
            </a:r>
          </a:p>
          <a:p>
            <a:pPr eaLnBrk="1" hangingPunct="1"/>
            <a:r>
              <a:rPr lang="en-GB" smtClean="0"/>
              <a:t>All we can do is urge the social partners to discuss these new tools, which are already proving themselves to be indispensable.</a:t>
            </a:r>
          </a:p>
          <a:p>
            <a:pPr eaLnBrk="1" hangingPunct="1"/>
            <a:endParaRPr lang="fr-FR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8752114" y="1665514"/>
            <a:ext cx="391886" cy="483325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20485" y="6237514"/>
            <a:ext cx="8066315" cy="4136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5777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BE" sz="1100" dirty="0" smtClean="0">
                <a:solidFill>
                  <a:srgbClr val="577721"/>
                </a:solidFill>
                <a:effectLst/>
              </a:rPr>
              <a:t>Initiatives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involving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social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partners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in Europe on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climate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change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policies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and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employment</a:t>
            </a:r>
            <a:r>
              <a:rPr lang="en-GB" sz="1100" dirty="0" smtClean="0">
                <a:solidFill>
                  <a:srgbClr val="577721"/>
                </a:solidFill>
                <a:effectLst/>
              </a:rPr>
              <a:t> </a:t>
            </a:r>
            <a:endParaRPr lang="en-GB" sz="1100" dirty="0" smtClean="0">
              <a:solidFill>
                <a:srgbClr val="577721"/>
              </a:solidFill>
              <a:effectLst/>
            </a:endParaRPr>
          </a:p>
          <a:p>
            <a:pPr algn="ctr"/>
            <a:r>
              <a:rPr lang="fr-FR" sz="1100" dirty="0" smtClean="0">
                <a:solidFill>
                  <a:srgbClr val="577721"/>
                </a:solidFill>
                <a:effectLst/>
              </a:rPr>
              <a:t>- </a:t>
            </a:r>
            <a:r>
              <a:rPr lang="fr-BE" sz="1100" dirty="0" err="1">
                <a:solidFill>
                  <a:srgbClr val="577721"/>
                </a:solidFill>
                <a:effectLst/>
              </a:rPr>
              <a:t>Results</a:t>
            </a:r>
            <a:r>
              <a:rPr lang="fr-BE" sz="1100" dirty="0">
                <a:solidFill>
                  <a:srgbClr val="577721"/>
                </a:solidFill>
                <a:effectLst/>
              </a:rPr>
              <a:t> of the </a:t>
            </a:r>
            <a:r>
              <a:rPr lang="fr-BE" sz="1100" dirty="0" err="1">
                <a:solidFill>
                  <a:srgbClr val="577721"/>
                </a:solidFill>
                <a:effectLst/>
              </a:rPr>
              <a:t>study</a:t>
            </a:r>
            <a:r>
              <a:rPr lang="fr-BE" sz="1100" dirty="0">
                <a:solidFill>
                  <a:srgbClr val="577721"/>
                </a:solidFill>
                <a:effectLst/>
              </a:rPr>
              <a:t>  -  Conference 1 – 2 March 2011</a:t>
            </a:r>
            <a:endParaRPr lang="fr-FR" sz="1100" dirty="0">
              <a:solidFill>
                <a:srgbClr val="577721"/>
              </a:solidFill>
              <a:effectLst/>
            </a:endParaRPr>
          </a:p>
        </p:txBody>
      </p:sp>
    </p:spTree>
  </p:cSld>
  <p:clrMapOvr>
    <a:masterClrMapping/>
  </p:clrMapOvr>
  <p:transition advClick="0" advTm="10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78000"/>
            <a:ext cx="7988300" cy="4254500"/>
          </a:xfrm>
        </p:spPr>
        <p:txBody>
          <a:bodyPr/>
          <a:lstStyle/>
          <a:p>
            <a:pPr eaLnBrk="1" hangingPunct="1">
              <a:buFont typeface="Webdings" pitchFamily="1" charset="2"/>
              <a:buNone/>
            </a:pPr>
            <a:endParaRPr lang="fr-FR" sz="1800" dirty="0" smtClean="0"/>
          </a:p>
          <a:p>
            <a:pPr eaLnBrk="1" hangingPunct="1">
              <a:buFont typeface="Webdings" pitchFamily="1" charset="2"/>
              <a:buNone/>
            </a:pPr>
            <a:endParaRPr lang="fr-FR" sz="1800" dirty="0" smtClean="0"/>
          </a:p>
          <a:p>
            <a:pPr eaLnBrk="1" hangingPunct="1">
              <a:buFont typeface="Webdings" pitchFamily="1" charset="2"/>
              <a:buNone/>
            </a:pPr>
            <a:r>
              <a:rPr lang="fr-FR" sz="2600" dirty="0" smtClean="0">
                <a:solidFill>
                  <a:srgbClr val="9E3045"/>
                </a:solidFill>
              </a:rPr>
              <a:t>		</a:t>
            </a:r>
          </a:p>
          <a:p>
            <a:pPr algn="ctr" eaLnBrk="1" hangingPunct="1">
              <a:buFont typeface="Webdings" pitchFamily="1" charset="2"/>
              <a:buNone/>
            </a:pPr>
            <a:r>
              <a:rPr lang="fr-FR" altLang="ja-JP" sz="2600" b="1" dirty="0" smtClean="0">
                <a:solidFill>
                  <a:srgbClr val="9E3045"/>
                </a:solidFill>
                <a:ea typeface="ＭＳ Ｐゴシック" pitchFamily="1" charset="-128"/>
              </a:rPr>
              <a:t>		</a:t>
            </a:r>
            <a:r>
              <a:rPr lang="en-GB" altLang="ja-JP" sz="2600" b="1" dirty="0" smtClean="0">
                <a:solidFill>
                  <a:srgbClr val="9E3045"/>
                </a:solidFill>
                <a:ea typeface="ＭＳ Ｐゴシック" pitchFamily="1" charset="-128"/>
              </a:rPr>
              <a:t>THANK YOU FOR YOUR </a:t>
            </a:r>
            <a:r>
              <a:rPr lang="en-GB" sz="2600" b="1" dirty="0" smtClean="0">
                <a:solidFill>
                  <a:srgbClr val="9E3045"/>
                </a:solidFill>
              </a:rPr>
              <a:t>ATTENTION!</a:t>
            </a:r>
            <a:endParaRPr lang="en-GB" sz="1800" b="1" dirty="0" smtClean="0"/>
          </a:p>
          <a:p>
            <a:pPr eaLnBrk="1" hangingPunct="1"/>
            <a:endParaRPr lang="fr-FR" sz="1800" dirty="0" smtClean="0"/>
          </a:p>
        </p:txBody>
      </p:sp>
      <p:sp>
        <p:nvSpPr>
          <p:cNvPr id="5" name="Rectangle 4"/>
          <p:cNvSpPr/>
          <p:nvPr/>
        </p:nvSpPr>
        <p:spPr bwMode="auto">
          <a:xfrm>
            <a:off x="8752114" y="1665514"/>
            <a:ext cx="391886" cy="483325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20485" y="6237514"/>
            <a:ext cx="8066315" cy="4136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5777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BE" sz="1100" dirty="0" smtClean="0">
                <a:solidFill>
                  <a:srgbClr val="577721"/>
                </a:solidFill>
                <a:effectLst/>
              </a:rPr>
              <a:t>Initiatives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involving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social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partners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in Europe on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climate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change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policies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and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employment</a:t>
            </a:r>
            <a:r>
              <a:rPr lang="en-GB" sz="1100" dirty="0" smtClean="0">
                <a:solidFill>
                  <a:srgbClr val="577721"/>
                </a:solidFill>
                <a:effectLst/>
              </a:rPr>
              <a:t> </a:t>
            </a:r>
            <a:endParaRPr lang="en-GB" sz="1100" dirty="0" smtClean="0">
              <a:solidFill>
                <a:srgbClr val="577721"/>
              </a:solidFill>
              <a:effectLst/>
            </a:endParaRPr>
          </a:p>
          <a:p>
            <a:pPr algn="ctr"/>
            <a:r>
              <a:rPr lang="fr-FR" sz="1100" dirty="0" smtClean="0">
                <a:solidFill>
                  <a:srgbClr val="577721"/>
                </a:solidFill>
                <a:effectLst/>
              </a:rPr>
              <a:t>- </a:t>
            </a:r>
            <a:r>
              <a:rPr lang="fr-BE" sz="1100" dirty="0" err="1">
                <a:solidFill>
                  <a:srgbClr val="577721"/>
                </a:solidFill>
                <a:effectLst/>
              </a:rPr>
              <a:t>Results</a:t>
            </a:r>
            <a:r>
              <a:rPr lang="fr-BE" sz="1100" dirty="0">
                <a:solidFill>
                  <a:srgbClr val="577721"/>
                </a:solidFill>
                <a:effectLst/>
              </a:rPr>
              <a:t> of the </a:t>
            </a:r>
            <a:r>
              <a:rPr lang="fr-BE" sz="1100" dirty="0" err="1">
                <a:solidFill>
                  <a:srgbClr val="577721"/>
                </a:solidFill>
                <a:effectLst/>
              </a:rPr>
              <a:t>study</a:t>
            </a:r>
            <a:r>
              <a:rPr lang="fr-BE" sz="1100" dirty="0">
                <a:solidFill>
                  <a:srgbClr val="577721"/>
                </a:solidFill>
                <a:effectLst/>
              </a:rPr>
              <a:t>  -  Conference 1 – 2 March 2011</a:t>
            </a:r>
            <a:endParaRPr lang="fr-FR" sz="1100" dirty="0">
              <a:solidFill>
                <a:srgbClr val="577721"/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222250" y="1049338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fr-FR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objectives of the study </a:t>
            </a:r>
          </a:p>
        </p:txBody>
      </p:sp>
      <p:sp>
        <p:nvSpPr>
          <p:cNvPr id="410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This study comes from a joint initiative by the European social partners in the framework of their integrated Programme 2009-2011. </a:t>
            </a:r>
          </a:p>
          <a:p>
            <a:pPr eaLnBrk="1" hangingPunct="1"/>
            <a:r>
              <a:rPr lang="en-GB" dirty="0" smtClean="0"/>
              <a:t>Objectives:  </a:t>
            </a:r>
          </a:p>
          <a:p>
            <a:pPr lvl="1" eaLnBrk="1" hangingPunct="1"/>
            <a:r>
              <a:rPr lang="en-GB" dirty="0" smtClean="0"/>
              <a:t>To analyse and understand the role of the </a:t>
            </a:r>
            <a:r>
              <a:rPr lang="en-GB" altLang="ja-JP" dirty="0" smtClean="0">
                <a:ea typeface="ＭＳ Ｐゴシック" pitchFamily="1" charset="-128"/>
              </a:rPr>
              <a:t>social partners on </a:t>
            </a:r>
            <a:r>
              <a:rPr lang="en-GB" dirty="0" smtClean="0"/>
              <a:t>questions linked to climate measures and policies;</a:t>
            </a:r>
          </a:p>
          <a:p>
            <a:pPr lvl="1" eaLnBrk="1" hangingPunct="1"/>
            <a:r>
              <a:rPr lang="en-GB" dirty="0" smtClean="0"/>
              <a:t>To analyse how the management of the impact of these measures on jobs and skills is tackled;</a:t>
            </a:r>
          </a:p>
          <a:p>
            <a:pPr lvl="1" eaLnBrk="1" hangingPunct="1"/>
            <a:r>
              <a:rPr lang="en-GB" dirty="0" smtClean="0"/>
              <a:t>To equip the social partners with ways of identifying the common actions that exist and can be envisaged;</a:t>
            </a:r>
          </a:p>
          <a:p>
            <a:pPr lvl="1" eaLnBrk="1" hangingPunct="1"/>
            <a:r>
              <a:rPr lang="en-GB" dirty="0" smtClean="0"/>
              <a:t>To define and analyse ‘good practice’ experiences.</a:t>
            </a:r>
          </a:p>
          <a:p>
            <a:pPr eaLnBrk="1" hangingPunct="1"/>
            <a:endParaRPr lang="en-GB" dirty="0" smtClean="0"/>
          </a:p>
        </p:txBody>
      </p:sp>
      <p:sp>
        <p:nvSpPr>
          <p:cNvPr id="5" name="Rectangle 4"/>
          <p:cNvSpPr/>
          <p:nvPr/>
        </p:nvSpPr>
        <p:spPr bwMode="auto">
          <a:xfrm>
            <a:off x="8752114" y="1665514"/>
            <a:ext cx="391886" cy="483325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20485" y="6237514"/>
            <a:ext cx="8066315" cy="4136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5777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BE" sz="1100" dirty="0" smtClean="0">
                <a:solidFill>
                  <a:srgbClr val="577721"/>
                </a:solidFill>
                <a:effectLst/>
              </a:rPr>
              <a:t>Initiatives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involving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social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partners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in Europe on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climate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change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policies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and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employment</a:t>
            </a:r>
            <a:r>
              <a:rPr lang="en-GB" sz="1100" dirty="0" smtClean="0">
                <a:solidFill>
                  <a:srgbClr val="577721"/>
                </a:solidFill>
                <a:effectLst/>
              </a:rPr>
              <a:t> </a:t>
            </a:r>
            <a:endParaRPr lang="en-GB" sz="1100" dirty="0" smtClean="0">
              <a:solidFill>
                <a:srgbClr val="577721"/>
              </a:solidFill>
              <a:effectLst/>
            </a:endParaRPr>
          </a:p>
          <a:p>
            <a:pPr algn="ctr"/>
            <a:r>
              <a:rPr lang="fr-FR" sz="1100" dirty="0" smtClean="0">
                <a:solidFill>
                  <a:srgbClr val="577721"/>
                </a:solidFill>
                <a:effectLst/>
              </a:rPr>
              <a:t>- </a:t>
            </a:r>
            <a:r>
              <a:rPr lang="fr-BE" sz="1100" dirty="0" err="1">
                <a:solidFill>
                  <a:srgbClr val="577721"/>
                </a:solidFill>
                <a:effectLst/>
              </a:rPr>
              <a:t>Results</a:t>
            </a:r>
            <a:r>
              <a:rPr lang="fr-BE" sz="1100" dirty="0">
                <a:solidFill>
                  <a:srgbClr val="577721"/>
                </a:solidFill>
                <a:effectLst/>
              </a:rPr>
              <a:t> of the </a:t>
            </a:r>
            <a:r>
              <a:rPr lang="fr-BE" sz="1100" dirty="0" err="1">
                <a:solidFill>
                  <a:srgbClr val="577721"/>
                </a:solidFill>
                <a:effectLst/>
              </a:rPr>
              <a:t>study</a:t>
            </a:r>
            <a:r>
              <a:rPr lang="fr-BE" sz="1100" dirty="0">
                <a:solidFill>
                  <a:srgbClr val="577721"/>
                </a:solidFill>
                <a:effectLst/>
              </a:rPr>
              <a:t>  -  Conference 1 – 2 March 2011</a:t>
            </a:r>
            <a:endParaRPr lang="fr-FR" sz="1100" dirty="0">
              <a:solidFill>
                <a:srgbClr val="577721"/>
              </a:solidFill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broad outline of the study methodology</a:t>
            </a: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1</a:t>
            </a:r>
            <a:r>
              <a:rPr lang="en-GB" baseline="30000" smtClean="0"/>
              <a:t>st</a:t>
            </a:r>
            <a:r>
              <a:rPr lang="en-GB" smtClean="0"/>
              <a:t> phase: The experts applied a multi-stage data collection and interpretation method. </a:t>
            </a:r>
          </a:p>
          <a:p>
            <a:pPr lvl="1" eaLnBrk="1" hangingPunct="1"/>
            <a:r>
              <a:rPr lang="en-GB" smtClean="0"/>
              <a:t>A review of the existing literature. </a:t>
            </a:r>
          </a:p>
          <a:p>
            <a:pPr lvl="1" eaLnBrk="1" hangingPunct="1"/>
            <a:r>
              <a:rPr lang="en-GB" smtClean="0"/>
              <a:t>Responses to a questionnaire devised jointly by the experts and the steering committee members </a:t>
            </a:r>
          </a:p>
          <a:p>
            <a:pPr lvl="1" eaLnBrk="1" hangingPunct="1"/>
            <a:r>
              <a:rPr lang="en-GB" smtClean="0"/>
              <a:t>This first work formed the basis for the seminar on 29 June 2010 in Brussels, at which the following were presented: </a:t>
            </a:r>
          </a:p>
          <a:p>
            <a:pPr lvl="1" eaLnBrk="1" hangingPunct="1"/>
            <a:r>
              <a:rPr lang="en-GB" smtClean="0"/>
              <a:t>5 European-scale reference studies,</a:t>
            </a:r>
          </a:p>
          <a:p>
            <a:pPr lvl="1" eaLnBrk="1" hangingPunct="1"/>
            <a:r>
              <a:rPr lang="en-GB" smtClean="0"/>
              <a:t>4 cases of good national practices (Germany, Belgium, Spain and the United Kingdom).</a:t>
            </a:r>
          </a:p>
          <a:p>
            <a:pPr eaLnBrk="1" hangingPunct="1"/>
            <a:r>
              <a:rPr lang="en-GB" smtClean="0"/>
              <a:t>2</a:t>
            </a:r>
            <a:r>
              <a:rPr lang="en-GB" baseline="30000" smtClean="0"/>
              <a:t>nd</a:t>
            </a:r>
            <a:r>
              <a:rPr lang="en-GB" smtClean="0"/>
              <a:t> phase: Interviews with employers’ organisations and member national trade union organisations.</a:t>
            </a:r>
          </a:p>
          <a:p>
            <a:pPr lvl="1" eaLnBrk="1" hangingPunct="1"/>
            <a:r>
              <a:rPr lang="en-GB" smtClean="0"/>
              <a:t>A sample of 10 EU countries (Germany, Belgium, Bulgaria, Denmark, Spain, France, Portugal, Romania, the United Kingdom and Sweden), selected by the steering committee.</a:t>
            </a:r>
          </a:p>
          <a:p>
            <a:pPr lvl="1" eaLnBrk="1" hangingPunct="1"/>
            <a:r>
              <a:rPr lang="en-GB" smtClean="0"/>
              <a:t>Austria, Finland, Ireland, Italy, Lithuania, the Netherlands, Poland and the Czech Republic have been added.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8752114" y="1665514"/>
            <a:ext cx="391886" cy="483325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20485" y="6237514"/>
            <a:ext cx="8066315" cy="4136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5777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BE" sz="1100" dirty="0" smtClean="0">
                <a:solidFill>
                  <a:srgbClr val="577721"/>
                </a:solidFill>
                <a:effectLst/>
              </a:rPr>
              <a:t>Initiatives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involving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social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partners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in Europe on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climate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change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policies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and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employment</a:t>
            </a:r>
            <a:r>
              <a:rPr lang="en-GB" sz="1100" dirty="0" smtClean="0">
                <a:solidFill>
                  <a:srgbClr val="577721"/>
                </a:solidFill>
                <a:effectLst/>
              </a:rPr>
              <a:t> </a:t>
            </a:r>
            <a:endParaRPr lang="en-GB" sz="1100" dirty="0" smtClean="0">
              <a:solidFill>
                <a:srgbClr val="577721"/>
              </a:solidFill>
              <a:effectLst/>
            </a:endParaRPr>
          </a:p>
          <a:p>
            <a:pPr algn="ctr"/>
            <a:r>
              <a:rPr lang="fr-FR" sz="1100" dirty="0" smtClean="0">
                <a:solidFill>
                  <a:srgbClr val="577721"/>
                </a:solidFill>
                <a:effectLst/>
              </a:rPr>
              <a:t>- </a:t>
            </a:r>
            <a:r>
              <a:rPr lang="fr-BE" sz="1100" dirty="0" err="1">
                <a:solidFill>
                  <a:srgbClr val="577721"/>
                </a:solidFill>
                <a:effectLst/>
              </a:rPr>
              <a:t>Results</a:t>
            </a:r>
            <a:r>
              <a:rPr lang="fr-BE" sz="1100" dirty="0">
                <a:solidFill>
                  <a:srgbClr val="577721"/>
                </a:solidFill>
                <a:effectLst/>
              </a:rPr>
              <a:t> of the </a:t>
            </a:r>
            <a:r>
              <a:rPr lang="fr-BE" sz="1100" dirty="0" err="1">
                <a:solidFill>
                  <a:srgbClr val="577721"/>
                </a:solidFill>
                <a:effectLst/>
              </a:rPr>
              <a:t>study</a:t>
            </a:r>
            <a:r>
              <a:rPr lang="fr-BE" sz="1100" dirty="0">
                <a:solidFill>
                  <a:srgbClr val="577721"/>
                </a:solidFill>
                <a:effectLst/>
              </a:rPr>
              <a:t>  -  Conference 1 – 2 March 2011</a:t>
            </a:r>
            <a:endParaRPr lang="fr-FR" sz="1100" dirty="0">
              <a:solidFill>
                <a:srgbClr val="577721"/>
              </a:solidFill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steering committee  </a:t>
            </a:r>
          </a:p>
        </p:txBody>
      </p:sp>
      <p:sp>
        <p:nvSpPr>
          <p:cNvPr id="61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ebdings" pitchFamily="1" charset="2"/>
              <a:buNone/>
            </a:pPr>
            <a:endParaRPr lang="fr-FR" smtClean="0"/>
          </a:p>
          <a:p>
            <a:pPr eaLnBrk="1" hangingPunct="1"/>
            <a:r>
              <a:rPr lang="en-GB" smtClean="0"/>
              <a:t>The work of the experts was closely monitored by a steering committee made up of eminent representatives from BUSINESSEUROPE, ETUC, UEAPME and CEEP, who, through their comments and suggestions, have unquestionably enriched the content of this study.</a:t>
            </a:r>
          </a:p>
          <a:p>
            <a:pPr eaLnBrk="1" hangingPunct="1"/>
            <a:r>
              <a:rPr lang="en-GB" smtClean="0"/>
              <a:t>We extend our thanks to them. 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8752114" y="1665514"/>
            <a:ext cx="391886" cy="483325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20485" y="6237514"/>
            <a:ext cx="8066315" cy="4136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5777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BE" sz="1100" dirty="0" smtClean="0">
                <a:solidFill>
                  <a:srgbClr val="577721"/>
                </a:solidFill>
                <a:effectLst/>
              </a:rPr>
              <a:t>Initiatives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involving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social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partners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in Europe on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climate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change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policies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and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employment</a:t>
            </a:r>
            <a:r>
              <a:rPr lang="en-GB" sz="1100" dirty="0" smtClean="0">
                <a:solidFill>
                  <a:srgbClr val="577721"/>
                </a:solidFill>
                <a:effectLst/>
              </a:rPr>
              <a:t> </a:t>
            </a:r>
            <a:endParaRPr lang="en-GB" sz="1100" dirty="0" smtClean="0">
              <a:solidFill>
                <a:srgbClr val="577721"/>
              </a:solidFill>
              <a:effectLst/>
            </a:endParaRPr>
          </a:p>
          <a:p>
            <a:pPr algn="ctr"/>
            <a:r>
              <a:rPr lang="fr-FR" sz="1100" dirty="0" smtClean="0">
                <a:solidFill>
                  <a:srgbClr val="577721"/>
                </a:solidFill>
                <a:effectLst/>
              </a:rPr>
              <a:t>- </a:t>
            </a:r>
            <a:r>
              <a:rPr lang="fr-BE" sz="1100" dirty="0" err="1">
                <a:solidFill>
                  <a:srgbClr val="577721"/>
                </a:solidFill>
                <a:effectLst/>
              </a:rPr>
              <a:t>Results</a:t>
            </a:r>
            <a:r>
              <a:rPr lang="fr-BE" sz="1100" dirty="0">
                <a:solidFill>
                  <a:srgbClr val="577721"/>
                </a:solidFill>
                <a:effectLst/>
              </a:rPr>
              <a:t> of the </a:t>
            </a:r>
            <a:r>
              <a:rPr lang="fr-BE" sz="1100" dirty="0" err="1">
                <a:solidFill>
                  <a:srgbClr val="577721"/>
                </a:solidFill>
                <a:effectLst/>
              </a:rPr>
              <a:t>study</a:t>
            </a:r>
            <a:r>
              <a:rPr lang="fr-BE" sz="1100" dirty="0">
                <a:solidFill>
                  <a:srgbClr val="577721"/>
                </a:solidFill>
                <a:effectLst/>
              </a:rPr>
              <a:t>  -  Conference 1 – 2 March 2011</a:t>
            </a:r>
            <a:endParaRPr lang="fr-FR" sz="1100" dirty="0">
              <a:solidFill>
                <a:srgbClr val="577721"/>
              </a:solidFill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structure of the report  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We have structured our report by country and by origin of the initiatives taken by the social partners : </a:t>
            </a:r>
          </a:p>
          <a:p>
            <a:pPr lvl="1" eaLnBrk="1" hangingPunct="1"/>
            <a:r>
              <a:rPr lang="en-GB" smtClean="0"/>
              <a:t>a common approach by the social partners (‘bipartite initiatives’);</a:t>
            </a:r>
          </a:p>
          <a:p>
            <a:pPr lvl="2" eaLnBrk="1" hangingPunct="1"/>
            <a:r>
              <a:rPr lang="en-GB" smtClean="0"/>
              <a:t>Concern the majority of the countries in the sample. </a:t>
            </a:r>
          </a:p>
          <a:p>
            <a:pPr lvl="1" eaLnBrk="1" hangingPunct="1"/>
            <a:r>
              <a:rPr lang="en-GB" smtClean="0"/>
              <a:t>the social partners in tandem with the public authorities (‘tripartite initiatives’);</a:t>
            </a:r>
          </a:p>
          <a:p>
            <a:pPr lvl="2" eaLnBrk="1" hangingPunct="1"/>
            <a:r>
              <a:rPr lang="en-GB" smtClean="0"/>
              <a:t>The most common and exist in virtually all the countries in the sample.</a:t>
            </a:r>
          </a:p>
          <a:p>
            <a:pPr lvl="1" eaLnBrk="1" hangingPunct="1"/>
            <a:r>
              <a:rPr lang="en-GB" smtClean="0"/>
              <a:t>these three stakeholders in combination with other civil society players (NGOs, research centres or qualified figures) (‘tripartite+ initiatives’);</a:t>
            </a:r>
          </a:p>
          <a:p>
            <a:pPr lvl="1" eaLnBrk="1" hangingPunct="1"/>
            <a:r>
              <a:rPr lang="en-GB" smtClean="0"/>
              <a:t>partnership initiatives (public-private) between one social partner and the public authorities;</a:t>
            </a:r>
          </a:p>
          <a:p>
            <a:pPr lvl="2" eaLnBrk="1" hangingPunct="1"/>
            <a:r>
              <a:rPr lang="en-GB" smtClean="0"/>
              <a:t>Conducted in a minority of countries in the sample, often focused on energy efficiency. </a:t>
            </a:r>
          </a:p>
          <a:p>
            <a:pPr lvl="1" eaLnBrk="1" hangingPunct="1"/>
            <a:r>
              <a:rPr lang="en-GB" smtClean="0"/>
              <a:t>unilateral initiatives taken by a single social partner, an employers’ organisation or a trade union organisation.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8752114" y="1665514"/>
            <a:ext cx="391886" cy="483325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20485" y="6237514"/>
            <a:ext cx="8066315" cy="4136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5777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BE" sz="1100" dirty="0" smtClean="0">
                <a:solidFill>
                  <a:srgbClr val="577721"/>
                </a:solidFill>
                <a:effectLst/>
              </a:rPr>
              <a:t>Initiatives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involving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social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partners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in Europe on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climate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change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policies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and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employment</a:t>
            </a:r>
            <a:r>
              <a:rPr lang="en-GB" sz="1100" dirty="0" smtClean="0">
                <a:solidFill>
                  <a:srgbClr val="577721"/>
                </a:solidFill>
                <a:effectLst/>
              </a:rPr>
              <a:t> </a:t>
            </a:r>
            <a:endParaRPr lang="en-GB" sz="1100" dirty="0" smtClean="0">
              <a:solidFill>
                <a:srgbClr val="577721"/>
              </a:solidFill>
              <a:effectLst/>
            </a:endParaRPr>
          </a:p>
          <a:p>
            <a:pPr algn="ctr"/>
            <a:r>
              <a:rPr lang="fr-FR" sz="1100" dirty="0" smtClean="0">
                <a:solidFill>
                  <a:srgbClr val="577721"/>
                </a:solidFill>
                <a:effectLst/>
              </a:rPr>
              <a:t>- </a:t>
            </a:r>
            <a:r>
              <a:rPr lang="fr-BE" sz="1100" dirty="0" err="1">
                <a:solidFill>
                  <a:srgbClr val="577721"/>
                </a:solidFill>
                <a:effectLst/>
              </a:rPr>
              <a:t>Results</a:t>
            </a:r>
            <a:r>
              <a:rPr lang="fr-BE" sz="1100" dirty="0">
                <a:solidFill>
                  <a:srgbClr val="577721"/>
                </a:solidFill>
                <a:effectLst/>
              </a:rPr>
              <a:t> of the </a:t>
            </a:r>
            <a:r>
              <a:rPr lang="fr-BE" sz="1100" dirty="0" err="1">
                <a:solidFill>
                  <a:srgbClr val="577721"/>
                </a:solidFill>
                <a:effectLst/>
              </a:rPr>
              <a:t>study</a:t>
            </a:r>
            <a:r>
              <a:rPr lang="fr-BE" sz="1100" dirty="0">
                <a:solidFill>
                  <a:srgbClr val="577721"/>
                </a:solidFill>
                <a:effectLst/>
              </a:rPr>
              <a:t>  -  Conference 1 – 2 March 2011</a:t>
            </a:r>
            <a:endParaRPr lang="fr-FR" sz="1100" dirty="0">
              <a:solidFill>
                <a:srgbClr val="577721"/>
              </a:solidFill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smtClean="0"/>
              <a:t>Climate change: choices of a society where dialogue and social consultation are indispensable </a:t>
            </a:r>
          </a:p>
        </p:txBody>
      </p:sp>
      <p:sp>
        <p:nvSpPr>
          <p:cNvPr id="81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1500" smtClean="0"/>
              <a:t>Climate change policies</a:t>
            </a:r>
          </a:p>
          <a:p>
            <a:pPr lvl="1" eaLnBrk="1" hangingPunct="1"/>
            <a:r>
              <a:rPr lang="en-GB" sz="1200" smtClean="0"/>
              <a:t>one of the major planks in economic and social policies in both industrialised countries and emerging countries alike</a:t>
            </a:r>
            <a:r>
              <a:rPr lang="en-GB" sz="1300" smtClean="0"/>
              <a:t>. </a:t>
            </a:r>
          </a:p>
          <a:p>
            <a:pPr eaLnBrk="1" hangingPunct="1"/>
            <a:r>
              <a:rPr lang="en-GB" sz="1500" smtClean="0"/>
              <a:t>An issue with many facets, while equally being timeless</a:t>
            </a:r>
          </a:p>
          <a:p>
            <a:pPr lvl="1" eaLnBrk="1" hangingPunct="1"/>
            <a:r>
              <a:rPr lang="en-GB" sz="1200" smtClean="0"/>
              <a:t>blending an essential forward-looking dimension which speeds up the arrival of the future</a:t>
            </a:r>
            <a:r>
              <a:rPr lang="en-GB" sz="1300" smtClean="0"/>
              <a:t>; </a:t>
            </a:r>
          </a:p>
          <a:p>
            <a:pPr lvl="1" eaLnBrk="1" hangingPunct="1"/>
            <a:r>
              <a:rPr lang="en-GB" sz="1200" smtClean="0"/>
              <a:t>systems of labour relations rooted in generational realities, where progress is necessarily slow.</a:t>
            </a:r>
            <a:endParaRPr lang="en-GB" sz="1300" smtClean="0"/>
          </a:p>
          <a:p>
            <a:pPr eaLnBrk="1" hangingPunct="1"/>
            <a:r>
              <a:rPr lang="en-GB" sz="1500" smtClean="0"/>
              <a:t>Social dialogue and social consultation as an integral and key part of a choice of society to smooth this transition towards the ‘green economy’ or the ‘low-carbon economy’.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8752114" y="1665514"/>
            <a:ext cx="391886" cy="483325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20485" y="6237514"/>
            <a:ext cx="8066315" cy="4136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5777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BE" sz="1100" dirty="0" smtClean="0">
                <a:solidFill>
                  <a:srgbClr val="577721"/>
                </a:solidFill>
                <a:effectLst/>
              </a:rPr>
              <a:t>Initiatives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involving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social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partners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in Europe on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climate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change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policies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and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employment</a:t>
            </a:r>
            <a:r>
              <a:rPr lang="en-GB" sz="1100" dirty="0" smtClean="0">
                <a:solidFill>
                  <a:srgbClr val="577721"/>
                </a:solidFill>
                <a:effectLst/>
              </a:rPr>
              <a:t> </a:t>
            </a:r>
            <a:endParaRPr lang="en-GB" sz="1100" dirty="0" smtClean="0">
              <a:solidFill>
                <a:srgbClr val="577721"/>
              </a:solidFill>
              <a:effectLst/>
            </a:endParaRPr>
          </a:p>
          <a:p>
            <a:pPr algn="ctr"/>
            <a:r>
              <a:rPr lang="fr-FR" sz="1100" dirty="0" smtClean="0">
                <a:solidFill>
                  <a:srgbClr val="577721"/>
                </a:solidFill>
                <a:effectLst/>
              </a:rPr>
              <a:t>- </a:t>
            </a:r>
            <a:r>
              <a:rPr lang="fr-BE" sz="1100" dirty="0" err="1">
                <a:solidFill>
                  <a:srgbClr val="577721"/>
                </a:solidFill>
                <a:effectLst/>
              </a:rPr>
              <a:t>Results</a:t>
            </a:r>
            <a:r>
              <a:rPr lang="fr-BE" sz="1100" dirty="0">
                <a:solidFill>
                  <a:srgbClr val="577721"/>
                </a:solidFill>
                <a:effectLst/>
              </a:rPr>
              <a:t> of the </a:t>
            </a:r>
            <a:r>
              <a:rPr lang="fr-BE" sz="1100" dirty="0" err="1">
                <a:solidFill>
                  <a:srgbClr val="577721"/>
                </a:solidFill>
                <a:effectLst/>
              </a:rPr>
              <a:t>study</a:t>
            </a:r>
            <a:r>
              <a:rPr lang="fr-BE" sz="1100" dirty="0">
                <a:solidFill>
                  <a:srgbClr val="577721"/>
                </a:solidFill>
                <a:effectLst/>
              </a:rPr>
              <a:t>  -  Conference 1 – 2 March 2011</a:t>
            </a:r>
            <a:endParaRPr lang="fr-FR" sz="1100" dirty="0">
              <a:solidFill>
                <a:srgbClr val="577721"/>
              </a:solidFill>
              <a:effectLst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smtClean="0"/>
              <a:t>All sectors of activity, all businesses and employees are affected by climate policies</a:t>
            </a: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impact will nevertheless vary widely between sectors. </a:t>
            </a:r>
          </a:p>
          <a:p>
            <a:pPr eaLnBrk="1" hangingPunct="1"/>
            <a:r>
              <a:rPr lang="en-GB" smtClean="0"/>
              <a:t>There is no strict match between the energy-intensive sectors and the labour-intensive sectors. </a:t>
            </a:r>
          </a:p>
          <a:p>
            <a:pPr eaLnBrk="1" hangingPunct="1"/>
            <a:r>
              <a:rPr lang="en-GB" smtClean="0"/>
              <a:t>In addition to the direct impacts, there will also be indirect impacts across the whole economy. </a:t>
            </a:r>
          </a:p>
          <a:p>
            <a:pPr eaLnBrk="1" hangingPunct="1"/>
            <a:r>
              <a:rPr lang="en-GB" smtClean="0"/>
              <a:t>While the need for employees trained in the new techniques and new methods of management will increase, </a:t>
            </a:r>
          </a:p>
          <a:p>
            <a:pPr lvl="1" eaLnBrk="1" hangingPunct="1"/>
            <a:r>
              <a:rPr lang="en-GB" smtClean="0"/>
              <a:t>human resources management will likewise be radically transformed.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8752114" y="1665514"/>
            <a:ext cx="391886" cy="483325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20485" y="6237514"/>
            <a:ext cx="8066315" cy="4136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5777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BE" sz="1100" dirty="0" smtClean="0">
                <a:solidFill>
                  <a:srgbClr val="577721"/>
                </a:solidFill>
                <a:effectLst/>
              </a:rPr>
              <a:t>Initiatives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involving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social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partners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in Europe on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climate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change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policies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and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employment</a:t>
            </a:r>
            <a:r>
              <a:rPr lang="en-GB" sz="1100" dirty="0" smtClean="0">
                <a:solidFill>
                  <a:srgbClr val="577721"/>
                </a:solidFill>
                <a:effectLst/>
              </a:rPr>
              <a:t> </a:t>
            </a:r>
            <a:endParaRPr lang="en-GB" sz="1100" dirty="0" smtClean="0">
              <a:solidFill>
                <a:srgbClr val="577721"/>
              </a:solidFill>
              <a:effectLst/>
            </a:endParaRPr>
          </a:p>
          <a:p>
            <a:pPr algn="ctr"/>
            <a:r>
              <a:rPr lang="fr-FR" sz="1100" dirty="0" smtClean="0">
                <a:solidFill>
                  <a:srgbClr val="577721"/>
                </a:solidFill>
                <a:effectLst/>
              </a:rPr>
              <a:t>- </a:t>
            </a:r>
            <a:r>
              <a:rPr lang="fr-BE" sz="1100" dirty="0" err="1">
                <a:solidFill>
                  <a:srgbClr val="577721"/>
                </a:solidFill>
                <a:effectLst/>
              </a:rPr>
              <a:t>Results</a:t>
            </a:r>
            <a:r>
              <a:rPr lang="fr-BE" sz="1100" dirty="0">
                <a:solidFill>
                  <a:srgbClr val="577721"/>
                </a:solidFill>
                <a:effectLst/>
              </a:rPr>
              <a:t> of the </a:t>
            </a:r>
            <a:r>
              <a:rPr lang="fr-BE" sz="1100" dirty="0" err="1">
                <a:solidFill>
                  <a:srgbClr val="577721"/>
                </a:solidFill>
                <a:effectLst/>
              </a:rPr>
              <a:t>study</a:t>
            </a:r>
            <a:r>
              <a:rPr lang="fr-BE" sz="1100" dirty="0">
                <a:solidFill>
                  <a:srgbClr val="577721"/>
                </a:solidFill>
                <a:effectLst/>
              </a:rPr>
              <a:t>  -  Conference 1 – 2 March 2011</a:t>
            </a:r>
            <a:endParaRPr lang="fr-FR" sz="1100" dirty="0">
              <a:solidFill>
                <a:srgbClr val="577721"/>
              </a:solidFill>
              <a:effectLst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The transformation vectors for a new industrial policy: energy efficiency </a:t>
            </a:r>
            <a:r>
              <a:rPr lang="fr-FR" sz="2000" smtClean="0"/>
              <a:t>(1) </a:t>
            </a:r>
          </a:p>
        </p:txBody>
      </p:sp>
      <p:sp>
        <p:nvSpPr>
          <p:cNvPr id="1024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ebdings" pitchFamily="1" charset="2"/>
              <a:buNone/>
            </a:pPr>
            <a:r>
              <a:rPr lang="fr-FR" sz="1500" smtClean="0"/>
              <a:t> </a:t>
            </a:r>
          </a:p>
          <a:p>
            <a:pPr eaLnBrk="1" hangingPunct="1"/>
            <a:r>
              <a:rPr lang="en-GB" sz="1500" smtClean="0"/>
              <a:t>Most commonly, the initiatives link energy efficiency, employment and new skills. </a:t>
            </a:r>
          </a:p>
          <a:p>
            <a:pPr lvl="1" eaLnBrk="1" hangingPunct="1"/>
            <a:r>
              <a:rPr lang="en-GB" sz="1200" smtClean="0"/>
              <a:t>Building and public works is the first of the sectors making it possible to combine these two objectives</a:t>
            </a:r>
            <a:r>
              <a:rPr lang="en-GB" sz="1300" smtClean="0"/>
              <a:t>, </a:t>
            </a:r>
          </a:p>
          <a:p>
            <a:pPr lvl="1" eaLnBrk="1" hangingPunct="1"/>
            <a:r>
              <a:rPr lang="en-GB" sz="1300" smtClean="0"/>
              <a:t>Training (Denmark) or the workplace (green workplaces in the United Kingdom). </a:t>
            </a:r>
          </a:p>
          <a:p>
            <a:pPr lvl="1" eaLnBrk="1" hangingPunct="1"/>
            <a:r>
              <a:rPr lang="en-GB" sz="1200" smtClean="0"/>
              <a:t>Particular mention needs to be made of the Energy Efficiency Programme (PFE) in Sweden, which incorporates energy efficiency for highly energy-intensive industrial sectors and staff training.</a:t>
            </a:r>
            <a:endParaRPr lang="en-GB" sz="1300" smtClean="0"/>
          </a:p>
          <a:p>
            <a:pPr eaLnBrk="1" hangingPunct="1"/>
            <a:r>
              <a:rPr lang="en-GB" sz="1500" smtClean="0"/>
              <a:t>Energy efficiency as a way to support purchasing power (‘eco-cheques’ and the Fund to reduce overall energy costs, in Belgium) or improve occupational health (the Wittenberg initiative in the German chemical industry).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8752114" y="1665514"/>
            <a:ext cx="391886" cy="483325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20485" y="6237514"/>
            <a:ext cx="8066315" cy="4136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5777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BE" sz="1100" dirty="0" smtClean="0">
                <a:solidFill>
                  <a:srgbClr val="577721"/>
                </a:solidFill>
                <a:effectLst/>
              </a:rPr>
              <a:t>Initiatives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involving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social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partners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in Europe on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climate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change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policies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and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employment</a:t>
            </a:r>
            <a:r>
              <a:rPr lang="en-GB" sz="1100" dirty="0" smtClean="0">
                <a:solidFill>
                  <a:srgbClr val="577721"/>
                </a:solidFill>
                <a:effectLst/>
              </a:rPr>
              <a:t> </a:t>
            </a:r>
            <a:endParaRPr lang="en-GB" sz="1100" dirty="0" smtClean="0">
              <a:solidFill>
                <a:srgbClr val="577721"/>
              </a:solidFill>
              <a:effectLst/>
            </a:endParaRPr>
          </a:p>
          <a:p>
            <a:pPr algn="ctr"/>
            <a:r>
              <a:rPr lang="fr-FR" sz="1100" dirty="0" smtClean="0">
                <a:solidFill>
                  <a:srgbClr val="577721"/>
                </a:solidFill>
                <a:effectLst/>
              </a:rPr>
              <a:t>- </a:t>
            </a:r>
            <a:r>
              <a:rPr lang="fr-BE" sz="1100" dirty="0" err="1">
                <a:solidFill>
                  <a:srgbClr val="577721"/>
                </a:solidFill>
                <a:effectLst/>
              </a:rPr>
              <a:t>Results</a:t>
            </a:r>
            <a:r>
              <a:rPr lang="fr-BE" sz="1100" dirty="0">
                <a:solidFill>
                  <a:srgbClr val="577721"/>
                </a:solidFill>
                <a:effectLst/>
              </a:rPr>
              <a:t> of the </a:t>
            </a:r>
            <a:r>
              <a:rPr lang="fr-BE" sz="1100" dirty="0" err="1">
                <a:solidFill>
                  <a:srgbClr val="577721"/>
                </a:solidFill>
                <a:effectLst/>
              </a:rPr>
              <a:t>study</a:t>
            </a:r>
            <a:r>
              <a:rPr lang="fr-BE" sz="1100" dirty="0">
                <a:solidFill>
                  <a:srgbClr val="577721"/>
                </a:solidFill>
                <a:effectLst/>
              </a:rPr>
              <a:t>  -  Conference 1 – 2 March 2011</a:t>
            </a:r>
            <a:endParaRPr lang="fr-FR" sz="1100" dirty="0">
              <a:solidFill>
                <a:srgbClr val="577721"/>
              </a:solidFill>
              <a:effectLst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The transformation vectors for a new industrial policy: renewables and CCS </a:t>
            </a:r>
            <a:r>
              <a:rPr lang="fr-FR" sz="2000" smtClean="0"/>
              <a:t>(2) 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macroeconomic dimension of a low-carbon industrial policy: three countries, Portugal, the United Kingdom and Denmark, </a:t>
            </a:r>
          </a:p>
          <a:p>
            <a:pPr eaLnBrk="1" hangingPunct="1"/>
            <a:r>
              <a:rPr lang="en-GB" smtClean="0"/>
              <a:t>The ULCOS sectoral and European initiative,</a:t>
            </a:r>
          </a:p>
          <a:p>
            <a:pPr eaLnBrk="1" hangingPunct="1"/>
            <a:r>
              <a:rPr lang="en-GB" smtClean="0"/>
              <a:t>The focus on renewable energies makes it possible to get job creation and job transformations to give concrete shape </a:t>
            </a:r>
          </a:p>
          <a:p>
            <a:pPr lvl="1" eaLnBrk="1" hangingPunct="1"/>
            <a:r>
              <a:rPr lang="en-GB" smtClean="0"/>
              <a:t>to the conversion of the Copenhagen shipyards into an offshore wind farm (the Lindoe centre).</a:t>
            </a:r>
          </a:p>
          <a:p>
            <a:pPr eaLnBrk="1" hangingPunct="1"/>
            <a:r>
              <a:rPr lang="en-GB" smtClean="0"/>
              <a:t>In parallel, the local communities are running decentralised industrial policies in close association with the social partners: </a:t>
            </a:r>
          </a:p>
          <a:p>
            <a:pPr lvl="1" eaLnBrk="1" hangingPunct="1"/>
            <a:r>
              <a:rPr lang="en-GB" smtClean="0"/>
              <a:t>fora for growth in Denmark, 1,000 projects run by local and regional communities;</a:t>
            </a:r>
          </a:p>
          <a:p>
            <a:pPr lvl="1" eaLnBrk="1" hangingPunct="1"/>
            <a:r>
              <a:rPr lang="en-GB" smtClean="0"/>
              <a:t>the cities of Evora or Viseo in Portugal or the city of Berlin;</a:t>
            </a:r>
          </a:p>
          <a:p>
            <a:pPr lvl="1" eaLnBrk="1" hangingPunct="1"/>
            <a:r>
              <a:rPr lang="en-GB" smtClean="0"/>
              <a:t>communities in the Salar network in Sweden, which are developing local programmes of new energy technologies</a:t>
            </a:r>
            <a:r>
              <a:rPr lang="fr-FR" smtClean="0"/>
              <a:t>.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8752114" y="1665514"/>
            <a:ext cx="391886" cy="483325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20485" y="6237514"/>
            <a:ext cx="8066315" cy="4136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5777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BE" sz="1100" dirty="0" smtClean="0">
                <a:solidFill>
                  <a:srgbClr val="577721"/>
                </a:solidFill>
                <a:effectLst/>
              </a:rPr>
              <a:t>Initiatives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involving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social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partners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in Europe on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climate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change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policies</a:t>
            </a:r>
            <a:r>
              <a:rPr lang="fr-BE" sz="1100" dirty="0" smtClean="0">
                <a:solidFill>
                  <a:srgbClr val="577721"/>
                </a:solidFill>
                <a:effectLst/>
              </a:rPr>
              <a:t> and </a:t>
            </a:r>
            <a:r>
              <a:rPr lang="fr-BE" sz="1100" dirty="0" err="1" smtClean="0">
                <a:solidFill>
                  <a:srgbClr val="577721"/>
                </a:solidFill>
                <a:effectLst/>
              </a:rPr>
              <a:t>employment</a:t>
            </a:r>
            <a:r>
              <a:rPr lang="en-GB" sz="1100" dirty="0" smtClean="0">
                <a:solidFill>
                  <a:srgbClr val="577721"/>
                </a:solidFill>
                <a:effectLst/>
              </a:rPr>
              <a:t> </a:t>
            </a:r>
            <a:endParaRPr lang="en-GB" sz="1100" dirty="0" smtClean="0">
              <a:solidFill>
                <a:srgbClr val="577721"/>
              </a:solidFill>
              <a:effectLst/>
            </a:endParaRPr>
          </a:p>
          <a:p>
            <a:pPr algn="ctr"/>
            <a:r>
              <a:rPr lang="fr-FR" sz="1100" dirty="0" smtClean="0">
                <a:solidFill>
                  <a:srgbClr val="577721"/>
                </a:solidFill>
                <a:effectLst/>
              </a:rPr>
              <a:t>- </a:t>
            </a:r>
            <a:r>
              <a:rPr lang="fr-BE" sz="1100" dirty="0" err="1">
                <a:solidFill>
                  <a:srgbClr val="577721"/>
                </a:solidFill>
                <a:effectLst/>
              </a:rPr>
              <a:t>Results</a:t>
            </a:r>
            <a:r>
              <a:rPr lang="fr-BE" sz="1100" dirty="0">
                <a:solidFill>
                  <a:srgbClr val="577721"/>
                </a:solidFill>
                <a:effectLst/>
              </a:rPr>
              <a:t> of the </a:t>
            </a:r>
            <a:r>
              <a:rPr lang="fr-BE" sz="1100" dirty="0" err="1">
                <a:solidFill>
                  <a:srgbClr val="577721"/>
                </a:solidFill>
                <a:effectLst/>
              </a:rPr>
              <a:t>study</a:t>
            </a:r>
            <a:r>
              <a:rPr lang="fr-BE" sz="1100" dirty="0">
                <a:solidFill>
                  <a:srgbClr val="577721"/>
                </a:solidFill>
                <a:effectLst/>
              </a:rPr>
              <a:t>  -  Conference 1 – 2 March 2011</a:t>
            </a:r>
            <a:endParaRPr lang="fr-FR" sz="1100" dirty="0">
              <a:solidFill>
                <a:srgbClr val="577721"/>
              </a:solidFill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pport ppt bleu">
  <a:themeElements>
    <a:clrScheme name="rapport ppt ble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rapport ppt bleu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" charset="0"/>
          </a:defRPr>
        </a:defPPr>
      </a:lstStyle>
    </a:lnDef>
  </a:objectDefaults>
  <a:extraClrSchemeLst>
    <a:extraClrScheme>
      <a:clrScheme name="rapport ppt ble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pport ppt bleu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pport ppt bleu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pport ppt bleu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pport ppt bleu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pport ppt bleu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pport ppt bleu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Super Macintosh HD:Users:administrateur:Desktop:nvx modeles:rapport ppt bleu</Template>
  <TotalTime>557</TotalTime>
  <Words>1562</Words>
  <Application>Microsoft Office PowerPoint</Application>
  <PresentationFormat>On-screen Show (4:3)</PresentationFormat>
  <Paragraphs>138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rapport ppt bleu</vt:lpstr>
      <vt:lpstr>Slide 1</vt:lpstr>
      <vt:lpstr>The objectives of the study </vt:lpstr>
      <vt:lpstr>The broad outline of the study methodology</vt:lpstr>
      <vt:lpstr>The steering committee  </vt:lpstr>
      <vt:lpstr>The structure of the report  </vt:lpstr>
      <vt:lpstr>Climate change: choices of a society where dialogue and social consultation are indispensable </vt:lpstr>
      <vt:lpstr>All sectors of activity, all businesses and employees are affected by climate policies</vt:lpstr>
      <vt:lpstr>The transformation vectors for a new industrial policy: energy efficiency (1) </vt:lpstr>
      <vt:lpstr>The transformation vectors for a new industrial policy: renewables and CCS (2) </vt:lpstr>
      <vt:lpstr>The impact of the crisis as a constraint on the development of the green, low-carbon economy and dedicated jobs</vt:lpstr>
      <vt:lpstr>However, the question of the social transition still remains largely open </vt:lpstr>
      <vt:lpstr>Vocational training, an indispensable tool</vt:lpstr>
      <vt:lpstr>Anticipation is more than necessary  </vt:lpstr>
      <vt:lpstr>Slide 14</vt:lpstr>
    </vt:vector>
  </TitlesOfParts>
  <Company>뿿지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 devigne</dc:creator>
  <cp:lastModifiedBy>csechi</cp:lastModifiedBy>
  <cp:revision>100</cp:revision>
  <cp:lastPrinted>2011-02-25T10:22:33Z</cp:lastPrinted>
  <dcterms:created xsi:type="dcterms:W3CDTF">2004-09-21T08:50:32Z</dcterms:created>
  <dcterms:modified xsi:type="dcterms:W3CDTF">2011-02-28T10:37:57Z</dcterms:modified>
</cp:coreProperties>
</file>