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1" r:id="rId3"/>
    <p:sldId id="275" r:id="rId4"/>
    <p:sldId id="271" r:id="rId5"/>
    <p:sldId id="272" r:id="rId6"/>
    <p:sldId id="263" r:id="rId7"/>
    <p:sldId id="264" r:id="rId8"/>
    <p:sldId id="265" r:id="rId9"/>
    <p:sldId id="267" r:id="rId10"/>
    <p:sldId id="273" r:id="rId11"/>
    <p:sldId id="276" r:id="rId12"/>
    <p:sldId id="266" r:id="rId13"/>
    <p:sldId id="269" r:id="rId14"/>
  </p:sldIdLst>
  <p:sldSz cx="9144000" cy="6858000" type="screen4x3"/>
  <p:notesSz cx="6669088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606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361" autoAdjust="0"/>
  </p:normalViewPr>
  <p:slideViewPr>
    <p:cSldViewPr>
      <p:cViewPr varScale="1">
        <p:scale>
          <a:sx n="57" d="100"/>
          <a:sy n="57" d="100"/>
        </p:scale>
        <p:origin x="-7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FA1034-F5C5-482B-B800-A6F45E02ABB2}" type="datetimeFigureOut">
              <a:rPr lang="nl-BE" smtClean="0"/>
              <a:pPr/>
              <a:t>28/06/2010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D829F3-6783-4FA3-99A0-2D53F9AC9B34}" type="slidenum">
              <a:rPr lang="nl-BE" smtClean="0"/>
              <a:pPr/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E6D0C9-9B50-4A42-8D53-F72D1DED9637}" type="datetimeFigureOut">
              <a:rPr lang="en-US" smtClean="0"/>
              <a:pPr/>
              <a:t>6/28/2010</a:t>
            </a:fld>
            <a:endParaRPr lang="en-US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84C07D-C89B-400B-AAC9-EF6C74183C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84C07D-C89B-400B-AAC9-EF6C74183C7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99315D-934C-4F57-B2E4-9703FCA69ED9}" type="slidenum">
              <a:rPr lang="en-US"/>
              <a:pPr/>
              <a:t>3</a:t>
            </a:fld>
            <a:endParaRPr lang="en-US"/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0AEEF-BA87-45DA-A585-C2CC796D3B55}" type="slidenum">
              <a:rPr lang="nl-BE" smtClean="0"/>
              <a:pPr/>
              <a:t>4</a:t>
            </a:fld>
            <a:endParaRPr lang="nl-B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0AEEF-BA87-45DA-A585-C2CC796D3B55}" type="slidenum">
              <a:rPr lang="nl-BE" smtClean="0"/>
              <a:pPr/>
              <a:t>5</a:t>
            </a:fld>
            <a:endParaRPr lang="nl-B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Symbol"/>
              <a:buNone/>
            </a:pPr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84C07D-C89B-400B-AAC9-EF6C74183C7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Symbol"/>
              <a:buNone/>
            </a:pPr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84C07D-C89B-400B-AAC9-EF6C74183C7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Symbol"/>
              <a:buNone/>
            </a:pPr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84C07D-C89B-400B-AAC9-EF6C74183C7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Symbol"/>
              <a:buNone/>
            </a:pPr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84C07D-C89B-400B-AAC9-EF6C74183C7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Symbol"/>
              <a:buNone/>
            </a:pPr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84C07D-C89B-400B-AAC9-EF6C74183C7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DEC77-FB46-458E-AED0-DD6CF2A4687D}" type="datetime1">
              <a:rPr lang="en-US" smtClean="0"/>
              <a:pPr/>
              <a:t>6/28/2010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E57F3-ACBD-4EAF-B100-A736F4DC56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C0D71-9C39-4985-8FE1-C2851794C914}" type="datetime1">
              <a:rPr lang="en-US" smtClean="0"/>
              <a:pPr/>
              <a:t>6/28/2010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E57F3-ACBD-4EAF-B100-A736F4DC56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A2B1B-BAD6-4831-B471-BE57134CE33F}" type="datetime1">
              <a:rPr lang="en-US" smtClean="0"/>
              <a:pPr/>
              <a:t>6/28/2010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E57F3-ACBD-4EAF-B100-A736F4DC56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248EE-F980-4619-BCD3-1F1304AB2FA7}" type="datetime1">
              <a:rPr lang="en-US" smtClean="0"/>
              <a:pPr/>
              <a:t>6/28/2010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E57F3-ACBD-4EAF-B100-A736F4DC56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E790-1606-44EE-9E55-545524B6D477}" type="datetime1">
              <a:rPr lang="en-US" smtClean="0"/>
              <a:pPr/>
              <a:t>6/28/2010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E57F3-ACBD-4EAF-B100-A736F4DC56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7BCAB-EB0C-4299-A1A0-AADB8464C3B9}" type="datetime1">
              <a:rPr lang="en-US" smtClean="0"/>
              <a:pPr/>
              <a:t>6/28/2010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E57F3-ACBD-4EAF-B100-A736F4DC56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857A0-19B2-4168-BD92-BC5D6E5B6020}" type="datetime1">
              <a:rPr lang="en-US" smtClean="0"/>
              <a:pPr/>
              <a:t>6/28/2010</a:t>
            </a:fld>
            <a:endParaRPr lang="en-US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E57F3-ACBD-4EAF-B100-A736F4DC56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EC0C9-37F0-4119-9A0E-E9F40C6B9EF6}" type="datetime1">
              <a:rPr lang="en-US" smtClean="0"/>
              <a:pPr/>
              <a:t>6/28/2010</a:t>
            </a:fld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E57F3-ACBD-4EAF-B100-A736F4DC56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29855-C3DD-4842-BE3F-99FB0AE5C96B}" type="datetime1">
              <a:rPr lang="en-US" smtClean="0"/>
              <a:pPr/>
              <a:t>6/28/2010</a:t>
            </a:fld>
            <a:endParaRPr lang="en-US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E57F3-ACBD-4EAF-B100-A736F4DC56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EEB9E-6169-428F-9476-7EBC7C0FCAE3}" type="datetime1">
              <a:rPr lang="en-US" smtClean="0"/>
              <a:pPr/>
              <a:t>6/28/2010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E57F3-ACBD-4EAF-B100-A736F4DC56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03E52-F3EE-4622-BF82-E3F540B39079}" type="datetime1">
              <a:rPr lang="en-US" smtClean="0"/>
              <a:pPr/>
              <a:t>6/28/2010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E57F3-ACBD-4EAF-B100-A736F4DC56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85D85-46A9-4A46-9A5D-865CB4AA54BF}" type="datetime1">
              <a:rPr lang="en-US" smtClean="0"/>
              <a:pPr/>
              <a:t>6/28/2010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E57F3-ACBD-4EAF-B100-A736F4DC56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ise.be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a-m.be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42910" y="121442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How are national social partners </a:t>
            </a:r>
            <a:r>
              <a:rPr lang="en-US" dirty="0" smtClean="0"/>
              <a:t>addressing </a:t>
            </a:r>
            <a:r>
              <a:rPr lang="en-US" dirty="0"/>
              <a:t>the issue of climate </a:t>
            </a:r>
            <a:r>
              <a:rPr lang="en-US" dirty="0" smtClean="0"/>
              <a:t>change and the impact on employment?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	</a:t>
            </a:r>
            <a:br>
              <a:rPr lang="en-US" dirty="0"/>
            </a:br>
            <a:endParaRPr lang="en-US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500438"/>
            <a:ext cx="6400800" cy="2138362"/>
          </a:xfrm>
        </p:spPr>
        <p:txBody>
          <a:bodyPr>
            <a:normAutofit fontScale="92500" lnSpcReduction="10000"/>
          </a:bodyPr>
          <a:lstStyle/>
          <a:p>
            <a:r>
              <a:rPr lang="nl-BE" b="1" dirty="0" smtClean="0">
                <a:solidFill>
                  <a:srgbClr val="C00000"/>
                </a:solidFill>
              </a:rPr>
              <a:t>CASE STUDY: BELGIUM</a:t>
            </a:r>
          </a:p>
          <a:p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Anne </a:t>
            </a:r>
            <a:r>
              <a:rPr lang="en-US" dirty="0" err="1" smtClean="0"/>
              <a:t>Defourny</a:t>
            </a:r>
            <a:r>
              <a:rPr lang="en-US" dirty="0" smtClean="0"/>
              <a:t>, VBO-FEB</a:t>
            </a:r>
          </a:p>
          <a:p>
            <a:r>
              <a:rPr lang="en-US" dirty="0" smtClean="0"/>
              <a:t>Bert De Wel, ACV-CSC </a:t>
            </a:r>
            <a:r>
              <a:rPr lang="en-US" dirty="0"/>
              <a:t>	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331640" y="0"/>
            <a:ext cx="8244408" cy="1143000"/>
          </a:xfrm>
        </p:spPr>
        <p:txBody>
          <a:bodyPr>
            <a:noAutofit/>
          </a:bodyPr>
          <a:lstStyle/>
          <a:p>
            <a:pPr algn="l"/>
            <a:r>
              <a:rPr lang="fr-BE" sz="2800" b="1" dirty="0" smtClean="0">
                <a:solidFill>
                  <a:srgbClr val="C00000"/>
                </a:solidFill>
              </a:rPr>
              <a:t>FEB</a:t>
            </a:r>
            <a:r>
              <a:rPr lang="fr-BE" sz="2800" b="1" dirty="0" smtClean="0"/>
              <a:t>: Promotion of </a:t>
            </a:r>
            <a:r>
              <a:rPr lang="fr-BE" sz="2800" b="1" dirty="0" err="1" smtClean="0"/>
              <a:t>Belgian</a:t>
            </a:r>
            <a:r>
              <a:rPr lang="fr-BE" sz="2800" b="1" dirty="0" smtClean="0"/>
              <a:t> </a:t>
            </a:r>
            <a:r>
              <a:rPr lang="fr-BE" sz="2800" b="1" dirty="0" err="1" smtClean="0"/>
              <a:t>eco</a:t>
            </a:r>
            <a:r>
              <a:rPr lang="fr-BE" sz="2800" b="1" dirty="0" smtClean="0"/>
              <a:t>-business </a:t>
            </a:r>
            <a:r>
              <a:rPr lang="fr-BE" sz="2800" b="1" dirty="0" err="1" smtClean="0"/>
              <a:t>abroad</a:t>
            </a:r>
            <a:endParaRPr lang="nl-BE" sz="2800" b="1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E57F3-ACBD-4EAF-B100-A736F4DC5680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536" y="1268760"/>
            <a:ext cx="3456384" cy="5101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4139952" y="1268760"/>
            <a:ext cx="43204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Belgian eco-business makes a significant contribution to global environmental and climate challenges, and offers solutions that anticipate the expectations of local governments, residents and business</a:t>
            </a:r>
            <a:endParaRPr lang="nl-BE" sz="2000" dirty="0"/>
          </a:p>
        </p:txBody>
      </p:sp>
      <p:pic>
        <p:nvPicPr>
          <p:cNvPr id="11" name="Picture 10" descr="DSC0162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1960" y="3356992"/>
            <a:ext cx="4211960" cy="2807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99592" y="0"/>
            <a:ext cx="8244408" cy="1143000"/>
          </a:xfrm>
        </p:spPr>
        <p:txBody>
          <a:bodyPr>
            <a:noAutofit/>
          </a:bodyPr>
          <a:lstStyle/>
          <a:p>
            <a:pPr algn="l"/>
            <a:r>
              <a:rPr lang="fr-BE" sz="3200" b="1" dirty="0" smtClean="0">
                <a:solidFill>
                  <a:srgbClr val="C00000"/>
                </a:solidFill>
              </a:rPr>
              <a:t>FEB</a:t>
            </a:r>
            <a:r>
              <a:rPr lang="fr-BE" sz="3200" b="1" dirty="0" smtClean="0"/>
              <a:t>: Forum on </a:t>
            </a:r>
            <a:r>
              <a:rPr lang="fr-BE" sz="3200" b="1" dirty="0" err="1" smtClean="0"/>
              <a:t>energy</a:t>
            </a:r>
            <a:r>
              <a:rPr lang="fr-BE" sz="3200" b="1" dirty="0" smtClean="0"/>
              <a:t> efficiency</a:t>
            </a:r>
            <a:endParaRPr lang="nl-BE" sz="3200" b="1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E57F3-ACBD-4EAF-B100-A736F4DC568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67544" y="1268760"/>
            <a:ext cx="83884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6225" indent="-276225">
              <a:buFont typeface="Arial" pitchFamily="34" charset="0"/>
              <a:buChar char="•"/>
            </a:pPr>
            <a:r>
              <a:rPr lang="en-US" sz="2000" dirty="0" smtClean="0"/>
              <a:t>McKinsey report: Energy efficiency saving potential of 29%</a:t>
            </a:r>
          </a:p>
          <a:p>
            <a:pPr marL="276225" indent="-276225">
              <a:buFont typeface="Arial" pitchFamily="34" charset="0"/>
              <a:buChar char="•"/>
            </a:pPr>
            <a:r>
              <a:rPr lang="en-US" sz="2000" dirty="0" smtClean="0"/>
              <a:t>making Belgium one of the most efficient future economy in terms of energy</a:t>
            </a:r>
          </a:p>
          <a:p>
            <a:pPr marL="276225" indent="-276225">
              <a:buFont typeface="Arial" pitchFamily="34" charset="0"/>
              <a:buChar char="•"/>
            </a:pPr>
            <a:r>
              <a:rPr lang="en-US" sz="2000" b="1" dirty="0" smtClean="0"/>
              <a:t>www.energyefficiency.be</a:t>
            </a:r>
            <a:endParaRPr lang="nl-BE" sz="2000" b="1" dirty="0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/>
          <a:srcRect l="35063" t="9469" r="13258" b="6250"/>
          <a:stretch>
            <a:fillRect/>
          </a:stretch>
        </p:blipFill>
        <p:spPr bwMode="auto">
          <a:xfrm>
            <a:off x="229132" y="2710702"/>
            <a:ext cx="3237572" cy="39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Picture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3888" y="2709360"/>
            <a:ext cx="5461057" cy="3960000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571472" y="571480"/>
            <a:ext cx="821537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rgbClr val="C00000"/>
                </a:solidFill>
              </a:rPr>
              <a:t>Trade Unions</a:t>
            </a:r>
          </a:p>
          <a:p>
            <a:pPr marL="449263" indent="-449263">
              <a:buFont typeface="Arial" pitchFamily="34" charset="0"/>
              <a:buChar char="•"/>
            </a:pPr>
            <a:r>
              <a:rPr lang="en-US" sz="3200" dirty="0" smtClean="0"/>
              <a:t>RISE and BRISE a joint network of trade unions on environment information for trade union representatives in the Walloon and Brussels region. =&gt; </a:t>
            </a:r>
            <a:r>
              <a:rPr lang="en-US" sz="3200" dirty="0" smtClean="0">
                <a:hlinkClick r:id="rId3"/>
              </a:rPr>
              <a:t>www.rise.be</a:t>
            </a:r>
            <a:r>
              <a:rPr lang="en-US" sz="3200" dirty="0" smtClean="0"/>
              <a:t> </a:t>
            </a:r>
            <a:br>
              <a:rPr lang="en-US" sz="3200" dirty="0" smtClean="0"/>
            </a:br>
            <a:r>
              <a:rPr lang="en-US" sz="3200" dirty="0" smtClean="0"/>
              <a:t>There is a similar project in Flanders. </a:t>
            </a:r>
          </a:p>
          <a:p>
            <a:pPr marL="449263" indent="-449263">
              <a:buFont typeface="Arial" pitchFamily="34" charset="0"/>
              <a:buChar char="•"/>
            </a:pPr>
            <a:r>
              <a:rPr lang="en-US" sz="3200" dirty="0" smtClean="0"/>
              <a:t>Arbeid en Milieu joint </a:t>
            </a:r>
            <a:r>
              <a:rPr lang="en-US" sz="3200" dirty="0" err="1" smtClean="0"/>
              <a:t>organisation</a:t>
            </a:r>
            <a:r>
              <a:rPr lang="en-US" sz="3200" dirty="0" smtClean="0"/>
              <a:t> of trade unions with an environmental </a:t>
            </a:r>
            <a:r>
              <a:rPr lang="en-US" sz="3200" dirty="0" err="1" smtClean="0"/>
              <a:t>organisation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=&gt; </a:t>
            </a:r>
            <a:r>
              <a:rPr lang="en-US" sz="3200" dirty="0" smtClean="0">
                <a:hlinkClick r:id="rId4"/>
              </a:rPr>
              <a:t>www.a-m.be</a:t>
            </a:r>
            <a:r>
              <a:rPr lang="en-US" sz="3200" dirty="0" smtClean="0"/>
              <a:t>   </a:t>
            </a:r>
          </a:p>
          <a:p>
            <a:pPr marL="449263" indent="-449263">
              <a:buFont typeface="Arial" pitchFamily="34" charset="0"/>
              <a:buChar char="•"/>
            </a:pPr>
            <a:r>
              <a:rPr lang="en-US" sz="3200" dirty="0" smtClean="0"/>
              <a:t>Climate Coalition: </a:t>
            </a:r>
            <a:r>
              <a:rPr lang="en-US" sz="3200" dirty="0" err="1" smtClean="0"/>
              <a:t>mobilisation</a:t>
            </a:r>
            <a:r>
              <a:rPr lang="en-US" sz="3200" dirty="0" smtClean="0"/>
              <a:t> network of environment and social </a:t>
            </a:r>
            <a:r>
              <a:rPr lang="en-US" sz="3200" dirty="0" err="1" smtClean="0"/>
              <a:t>organisations</a:t>
            </a:r>
            <a:r>
              <a:rPr lang="en-US" sz="3200" dirty="0" smtClean="0"/>
              <a:t> (Greenpeace, WWF, trade unions, etc.).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571472" y="571480"/>
            <a:ext cx="821537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rgbClr val="C00000"/>
                </a:solidFill>
              </a:rPr>
              <a:t>More information:</a:t>
            </a:r>
          </a:p>
          <a:p>
            <a:endParaRPr lang="nl-BE" sz="3200" b="1" i="1" dirty="0" smtClean="0">
              <a:solidFill>
                <a:srgbClr val="C00000"/>
              </a:solidFill>
            </a:endParaRPr>
          </a:p>
          <a:p>
            <a:r>
              <a:rPr lang="nl-BE" sz="3200" i="1" dirty="0" smtClean="0"/>
              <a:t>Anne </a:t>
            </a:r>
            <a:r>
              <a:rPr lang="nl-BE" sz="3200" i="1" dirty="0" err="1" smtClean="0"/>
              <a:t>Defourny</a:t>
            </a:r>
            <a:r>
              <a:rPr lang="nl-BE" sz="3200" i="1" dirty="0" smtClean="0"/>
              <a:t/>
            </a:r>
            <a:br>
              <a:rPr lang="nl-BE" sz="3200" i="1" dirty="0" smtClean="0"/>
            </a:br>
            <a:r>
              <a:rPr lang="nl-BE" sz="3200" i="1" dirty="0" smtClean="0"/>
              <a:t>VBO-FEB</a:t>
            </a:r>
            <a:br>
              <a:rPr lang="nl-BE" sz="3200" i="1" dirty="0" smtClean="0"/>
            </a:br>
            <a:r>
              <a:rPr lang="nl-BE" sz="3200" i="1" dirty="0" smtClean="0"/>
              <a:t>ad@</a:t>
            </a:r>
            <a:r>
              <a:rPr lang="nl-BE" sz="3200" i="1" dirty="0" err="1" smtClean="0"/>
              <a:t>vbo-feb.be</a:t>
            </a:r>
            <a:r>
              <a:rPr lang="nl-BE" sz="3200" i="1" dirty="0" smtClean="0"/>
              <a:t/>
            </a:r>
            <a:br>
              <a:rPr lang="nl-BE" sz="3200" i="1" dirty="0" smtClean="0"/>
            </a:br>
            <a:r>
              <a:rPr lang="nl-BE" sz="3200" i="1" dirty="0" smtClean="0"/>
              <a:t/>
            </a:r>
            <a:br>
              <a:rPr lang="nl-BE" sz="3200" i="1" dirty="0" smtClean="0"/>
            </a:br>
            <a:r>
              <a:rPr lang="nl-BE" sz="3200" i="1" dirty="0" smtClean="0"/>
              <a:t>Bert De Wel</a:t>
            </a:r>
            <a:br>
              <a:rPr lang="nl-BE" sz="3200" i="1" dirty="0" smtClean="0"/>
            </a:br>
            <a:r>
              <a:rPr lang="nl-BE" sz="3200" i="1" dirty="0" smtClean="0"/>
              <a:t>ACV-CSC</a:t>
            </a:r>
            <a:br>
              <a:rPr lang="nl-BE" sz="3200" i="1" dirty="0" smtClean="0"/>
            </a:br>
            <a:r>
              <a:rPr lang="nl-BE" sz="3200" i="1" dirty="0" err="1" smtClean="0"/>
              <a:t>BDeWel</a:t>
            </a:r>
            <a:r>
              <a:rPr lang="nl-BE" sz="3200" i="1" dirty="0" smtClean="0"/>
              <a:t>@</a:t>
            </a:r>
            <a:r>
              <a:rPr lang="nl-BE" sz="3200" i="1" dirty="0" err="1" smtClean="0"/>
              <a:t>acv-csc.be</a:t>
            </a:r>
            <a:endParaRPr lang="nl-BE" sz="3200" dirty="0" smtClean="0"/>
          </a:p>
          <a:p>
            <a:pPr marL="449263" indent="-449263">
              <a:buFont typeface="Arial" pitchFamily="34" charset="0"/>
              <a:buChar char="•"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571472" y="571480"/>
            <a:ext cx="821537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Overview</a:t>
            </a:r>
          </a:p>
          <a:p>
            <a:pPr marL="542925" indent="-542925">
              <a:buAutoNum type="arabicPeriod"/>
            </a:pPr>
            <a:r>
              <a:rPr lang="en-US" sz="3200" b="1" dirty="0" smtClean="0"/>
              <a:t>Formal government consultation processes:</a:t>
            </a:r>
          </a:p>
          <a:p>
            <a:pPr marL="1000125" lvl="2" indent="-542925">
              <a:buFont typeface="+mj-lt"/>
              <a:buAutoNum type="alphaLcParenR"/>
            </a:pPr>
            <a:r>
              <a:rPr lang="en-US" sz="3200" dirty="0" smtClean="0"/>
              <a:t>Central Business Council and </a:t>
            </a:r>
            <a:r>
              <a:rPr lang="fr-BE" sz="3200" dirty="0" smtClean="0"/>
              <a:t>National Labour Council </a:t>
            </a:r>
            <a:r>
              <a:rPr lang="en-US" sz="3200" dirty="0" smtClean="0"/>
              <a:t>on </a:t>
            </a:r>
            <a:r>
              <a:rPr lang="en-US" sz="3200" b="1" dirty="0" smtClean="0">
                <a:solidFill>
                  <a:srgbClr val="C00000"/>
                </a:solidFill>
              </a:rPr>
              <a:t>Green Jobs</a:t>
            </a:r>
          </a:p>
          <a:p>
            <a:pPr marL="1000125" lvl="2" indent="-542925">
              <a:buFont typeface="+mj-lt"/>
              <a:buAutoNum type="alphaLcParenR"/>
            </a:pPr>
            <a:r>
              <a:rPr lang="en-US" sz="3200" dirty="0" smtClean="0"/>
              <a:t>Federal Council for Sustainable Development on the </a:t>
            </a:r>
            <a:r>
              <a:rPr lang="en-US" sz="3200" b="1" dirty="0" smtClean="0">
                <a:solidFill>
                  <a:srgbClr val="C00000"/>
                </a:solidFill>
              </a:rPr>
              <a:t>Climate Conference in Copenhagen</a:t>
            </a:r>
            <a:r>
              <a:rPr lang="en-US" sz="3200" dirty="0" smtClean="0"/>
              <a:t> </a:t>
            </a:r>
          </a:p>
          <a:p>
            <a:pPr marL="1000125" lvl="2" indent="-542925">
              <a:buFont typeface="+mj-lt"/>
              <a:buAutoNum type="alphaLcParenR"/>
            </a:pPr>
            <a:r>
              <a:rPr lang="en-US" sz="3200" dirty="0" smtClean="0"/>
              <a:t>and on </a:t>
            </a:r>
            <a:r>
              <a:rPr lang="en-US" sz="3200" b="1" dirty="0" smtClean="0">
                <a:solidFill>
                  <a:srgbClr val="C00000"/>
                </a:solidFill>
              </a:rPr>
              <a:t>the CO</a:t>
            </a:r>
            <a:r>
              <a:rPr lang="en-US" sz="3200" b="1" baseline="-25000" dirty="0" smtClean="0">
                <a:solidFill>
                  <a:srgbClr val="C00000"/>
                </a:solidFill>
              </a:rPr>
              <a:t>2</a:t>
            </a:r>
            <a:r>
              <a:rPr lang="en-US" sz="3200" b="1" dirty="0" smtClean="0">
                <a:solidFill>
                  <a:srgbClr val="C00000"/>
                </a:solidFill>
              </a:rPr>
              <a:t> Price Signal</a:t>
            </a:r>
          </a:p>
          <a:p>
            <a:pPr marL="542925" indent="-542925">
              <a:buFont typeface="+mj-lt"/>
              <a:buAutoNum type="arabicPeriod"/>
            </a:pPr>
            <a:r>
              <a:rPr lang="en-US" sz="3200" b="1" dirty="0" err="1" smtClean="0">
                <a:solidFill>
                  <a:srgbClr val="C00000"/>
                </a:solidFill>
              </a:rPr>
              <a:t>Ecocheques</a:t>
            </a:r>
            <a:r>
              <a:rPr lang="en-US" sz="3200" dirty="0" smtClean="0"/>
              <a:t>, </a:t>
            </a:r>
            <a:r>
              <a:rPr lang="en-US" sz="3200" b="1" dirty="0" smtClean="0"/>
              <a:t>a measure developed unilaterally among social partners</a:t>
            </a:r>
            <a:endParaRPr lang="en-US" sz="3200" dirty="0" smtClean="0"/>
          </a:p>
          <a:p>
            <a:pPr marL="542925" indent="-542925">
              <a:buFont typeface="+mj-lt"/>
              <a:buAutoNum type="arabicPeriod"/>
            </a:pPr>
            <a:r>
              <a:rPr lang="en-US" sz="3200" b="1" dirty="0" smtClean="0"/>
              <a:t>Some specific climate related initiatives </a:t>
            </a:r>
            <a:r>
              <a:rPr lang="en-US" sz="3200" dirty="0" smtClean="0"/>
              <a:t>of the social partners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AutoShape 2"/>
          <p:cNvSpPr>
            <a:spLocks noChangeArrowheads="1"/>
          </p:cNvSpPr>
          <p:nvPr/>
        </p:nvSpPr>
        <p:spPr bwMode="auto">
          <a:xfrm flipV="1">
            <a:off x="2843808" y="4077071"/>
            <a:ext cx="2376264" cy="1440160"/>
          </a:xfrm>
          <a:prstGeom prst="wedgeRectCallout">
            <a:avLst>
              <a:gd name="adj1" fmla="val 19424"/>
              <a:gd name="adj2" fmla="val 73928"/>
            </a:avLst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eaLnBrk="0" hangingPunct="0"/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July 2009 : </a:t>
            </a:r>
          </a:p>
          <a:p>
            <a:pPr eaLnBrk="0" hangingPunct="0"/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1</a:t>
            </a:r>
            <a:r>
              <a:rPr lang="fr-FR" b="1" baseline="30000" dirty="0" smtClean="0">
                <a:solidFill>
                  <a:schemeClr val="accent5">
                    <a:lumMod val="75000"/>
                  </a:schemeClr>
                </a:solidFill>
              </a:rPr>
              <a:t>st</a:t>
            </a: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  joint statement </a:t>
            </a:r>
          </a:p>
          <a:p>
            <a:pPr eaLnBrk="0" hangingPunct="0"/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on Green jobs:</a:t>
            </a:r>
            <a:endParaRPr lang="fr-FR" b="1" dirty="0">
              <a:solidFill>
                <a:schemeClr val="accent5">
                  <a:lumMod val="75000"/>
                </a:schemeClr>
              </a:solidFill>
            </a:endParaRPr>
          </a:p>
          <a:p>
            <a:pPr eaLnBrk="0" hangingPunct="0">
              <a:buFontTx/>
              <a:buChar char="-"/>
            </a:pP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State of </a:t>
            </a:r>
            <a:r>
              <a:rPr lang="fr-FR" dirty="0" err="1" smtClean="0">
                <a:solidFill>
                  <a:schemeClr val="accent5">
                    <a:lumMod val="75000"/>
                  </a:schemeClr>
                </a:solidFill>
              </a:rPr>
              <a:t>affairs</a:t>
            </a: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  <a:p>
            <a:pPr eaLnBrk="0" hangingPunct="0">
              <a:buFontTx/>
              <a:buChar char="-"/>
            </a:pPr>
            <a:r>
              <a:rPr lang="fr-FR" dirty="0" err="1" smtClean="0">
                <a:solidFill>
                  <a:schemeClr val="accent5">
                    <a:lumMod val="75000"/>
                  </a:schemeClr>
                </a:solidFill>
              </a:rPr>
              <a:t>Topics</a:t>
            </a: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 to </a:t>
            </a:r>
            <a:r>
              <a:rPr lang="fr-FR" dirty="0" err="1" smtClean="0">
                <a:solidFill>
                  <a:schemeClr val="accent5">
                    <a:lumMod val="75000"/>
                  </a:schemeClr>
                </a:solidFill>
              </a:rPr>
              <a:t>be</a:t>
            </a: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accent5">
                    <a:lumMod val="75000"/>
                  </a:schemeClr>
                </a:solidFill>
              </a:rPr>
              <a:t>discussed</a:t>
            </a:r>
            <a:endParaRPr lang="fr-F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47460" name="AutoShape 4"/>
          <p:cNvSpPr>
            <a:spLocks noChangeArrowheads="1"/>
          </p:cNvSpPr>
          <p:nvPr/>
        </p:nvSpPr>
        <p:spPr bwMode="auto">
          <a:xfrm flipV="1">
            <a:off x="5436096" y="4077068"/>
            <a:ext cx="3456384" cy="1440164"/>
          </a:xfrm>
          <a:prstGeom prst="wedgeRectCallout">
            <a:avLst>
              <a:gd name="adj1" fmla="val 12995"/>
              <a:gd name="adj2" fmla="val 74644"/>
            </a:avLst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eaLnBrk="0" hangingPunct="0"/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March 2010</a:t>
            </a: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:</a:t>
            </a:r>
          </a:p>
          <a:p>
            <a:pPr eaLnBrk="0" hangingPunct="0"/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fr-FR" b="1" baseline="30000" dirty="0" smtClean="0">
                <a:solidFill>
                  <a:schemeClr val="accent5">
                    <a:lumMod val="75000"/>
                  </a:schemeClr>
                </a:solidFill>
              </a:rPr>
              <a:t>nd</a:t>
            </a: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  joint statement </a:t>
            </a:r>
          </a:p>
          <a:p>
            <a:pPr eaLnBrk="0" hangingPunct="0"/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on Green jobs:</a:t>
            </a:r>
          </a:p>
          <a:p>
            <a:pPr eaLnBrk="0" hangingPunct="0"/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- </a:t>
            </a:r>
            <a:r>
              <a:rPr lang="fr-FR" dirty="0" err="1" smtClean="0">
                <a:solidFill>
                  <a:schemeClr val="accent5">
                    <a:lumMod val="75000"/>
                  </a:schemeClr>
                </a:solidFill>
              </a:rPr>
              <a:t>Consensual</a:t>
            </a: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accent5">
                    <a:lumMod val="75000"/>
                  </a:schemeClr>
                </a:solidFill>
              </a:rPr>
              <a:t>views</a:t>
            </a:r>
            <a:r>
              <a:rPr lang="fr-FR" dirty="0" smtClean="0">
                <a:solidFill>
                  <a:schemeClr val="accent5">
                    <a:lumMod val="75000"/>
                  </a:schemeClr>
                </a:solidFill>
              </a:rPr>
              <a:t> over the </a:t>
            </a:r>
            <a:r>
              <a:rPr lang="fr-FR" dirty="0" err="1" smtClean="0">
                <a:solidFill>
                  <a:schemeClr val="accent5">
                    <a:lumMod val="75000"/>
                  </a:schemeClr>
                </a:solidFill>
              </a:rPr>
              <a:t>topics</a:t>
            </a:r>
            <a:endParaRPr lang="fr-F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47465" name="Text Box 9"/>
          <p:cNvSpPr txBox="1">
            <a:spLocks noChangeArrowheads="1"/>
          </p:cNvSpPr>
          <p:nvPr/>
        </p:nvSpPr>
        <p:spPr bwMode="auto">
          <a:xfrm>
            <a:off x="138683" y="3238500"/>
            <a:ext cx="8897813" cy="461665"/>
          </a:xfrm>
          <a:prstGeom prst="rect">
            <a:avLst/>
          </a:prstGeom>
          <a:solidFill>
            <a:srgbClr val="EAEAEA"/>
          </a:solidFill>
          <a:ln w="254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nl-NL" sz="2400" b="1" dirty="0" smtClean="0">
                <a:solidFill>
                  <a:srgbClr val="5F5F5F"/>
                </a:solidFill>
              </a:rPr>
              <a:t>…</a:t>
            </a:r>
            <a:r>
              <a:rPr lang="nl-NL" sz="2400" b="1" dirty="0" err="1" smtClean="0">
                <a:solidFill>
                  <a:srgbClr val="5F5F5F"/>
                </a:solidFill>
              </a:rPr>
              <a:t>oct</a:t>
            </a:r>
            <a:r>
              <a:rPr lang="nl-NL" sz="2400" b="1" dirty="0" smtClean="0">
                <a:solidFill>
                  <a:srgbClr val="5F5F5F"/>
                </a:solidFill>
              </a:rPr>
              <a:t>…</a:t>
            </a:r>
            <a:r>
              <a:rPr lang="nl-NL" sz="2400" b="1" dirty="0" err="1" smtClean="0">
                <a:solidFill>
                  <a:srgbClr val="5F5F5F"/>
                </a:solidFill>
              </a:rPr>
              <a:t>dec</a:t>
            </a:r>
            <a:r>
              <a:rPr lang="nl-NL" sz="2400" b="1" dirty="0" smtClean="0">
                <a:solidFill>
                  <a:srgbClr val="5F5F5F"/>
                </a:solidFill>
              </a:rPr>
              <a:t>… </a:t>
            </a:r>
            <a:r>
              <a:rPr lang="nl-NL" sz="2400" b="1" dirty="0" smtClean="0">
                <a:solidFill>
                  <a:schemeClr val="accent5">
                    <a:lumMod val="75000"/>
                  </a:schemeClr>
                </a:solidFill>
              </a:rPr>
              <a:t>jan.. </a:t>
            </a:r>
            <a:r>
              <a:rPr lang="nl-NL" sz="2400" b="1" dirty="0" err="1" smtClean="0">
                <a:solidFill>
                  <a:schemeClr val="accent5">
                    <a:lumMod val="75000"/>
                  </a:schemeClr>
                </a:solidFill>
              </a:rPr>
              <a:t>march</a:t>
            </a:r>
            <a:r>
              <a:rPr lang="nl-NL" sz="2400" b="1" dirty="0" smtClean="0">
                <a:solidFill>
                  <a:schemeClr val="accent5">
                    <a:lumMod val="75000"/>
                  </a:schemeClr>
                </a:solidFill>
              </a:rPr>
              <a:t> ... </a:t>
            </a:r>
            <a:r>
              <a:rPr lang="nl-NL" sz="2400" b="1" dirty="0" err="1" smtClean="0">
                <a:solidFill>
                  <a:schemeClr val="accent5">
                    <a:lumMod val="75000"/>
                  </a:schemeClr>
                </a:solidFill>
              </a:rPr>
              <a:t>may</a:t>
            </a:r>
            <a:r>
              <a:rPr lang="nl-NL" sz="2400" b="1" dirty="0" smtClean="0">
                <a:solidFill>
                  <a:schemeClr val="accent5">
                    <a:lumMod val="75000"/>
                  </a:schemeClr>
                </a:solidFill>
              </a:rPr>
              <a:t>...</a:t>
            </a:r>
            <a:r>
              <a:rPr lang="nl-NL" sz="2400" b="1" dirty="0" err="1" smtClean="0">
                <a:solidFill>
                  <a:schemeClr val="accent5">
                    <a:lumMod val="75000"/>
                  </a:schemeClr>
                </a:solidFill>
              </a:rPr>
              <a:t>july</a:t>
            </a:r>
            <a:r>
              <a:rPr lang="nl-NL" sz="2400" b="1" dirty="0" smtClean="0">
                <a:solidFill>
                  <a:schemeClr val="accent5">
                    <a:lumMod val="75000"/>
                  </a:schemeClr>
                </a:solidFill>
              </a:rPr>
              <a:t>…</a:t>
            </a:r>
            <a:r>
              <a:rPr lang="nl-NL" sz="2400" b="1" dirty="0" err="1" smtClean="0">
                <a:solidFill>
                  <a:schemeClr val="accent5">
                    <a:lumMod val="75000"/>
                  </a:schemeClr>
                </a:solidFill>
              </a:rPr>
              <a:t>sept</a:t>
            </a:r>
            <a:r>
              <a:rPr lang="nl-NL" sz="2400" b="1" dirty="0" smtClean="0">
                <a:solidFill>
                  <a:schemeClr val="accent5">
                    <a:lumMod val="75000"/>
                  </a:schemeClr>
                </a:solidFill>
              </a:rPr>
              <a:t>…nov...</a:t>
            </a:r>
            <a:r>
              <a:rPr lang="nl-NL" sz="2400" b="1" dirty="0" smtClean="0">
                <a:solidFill>
                  <a:srgbClr val="5F5F5F"/>
                </a:solidFill>
              </a:rPr>
              <a:t>jan…march…may…</a:t>
            </a:r>
            <a:endParaRPr lang="nl-NL" sz="2400" b="1" dirty="0">
              <a:solidFill>
                <a:srgbClr val="5F5F5F"/>
              </a:solidFill>
            </a:endParaRPr>
          </a:p>
        </p:txBody>
      </p:sp>
      <p:sp>
        <p:nvSpPr>
          <p:cNvPr id="147472" name="AutoShape 16"/>
          <p:cNvSpPr>
            <a:spLocks noChangeArrowheads="1"/>
          </p:cNvSpPr>
          <p:nvPr/>
        </p:nvSpPr>
        <p:spPr bwMode="auto">
          <a:xfrm flipV="1">
            <a:off x="3275856" y="1628800"/>
            <a:ext cx="2952328" cy="1224136"/>
          </a:xfrm>
          <a:prstGeom prst="wedgeRectCallout">
            <a:avLst>
              <a:gd name="adj1" fmla="val 40244"/>
              <a:gd name="adj2" fmla="val -80613"/>
            </a:avLst>
          </a:prstGeom>
          <a:solidFill>
            <a:srgbClr val="FFCC99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eaLnBrk="0" hangingPunct="0">
              <a:lnSpc>
                <a:spcPct val="70000"/>
              </a:lnSpc>
            </a:pPr>
            <a:endParaRPr kumimoji="1" lang="fr-FR" sz="1400" dirty="0">
              <a:solidFill>
                <a:srgbClr val="C00000"/>
              </a:solidFill>
            </a:endParaRPr>
          </a:p>
          <a:p>
            <a:pPr eaLnBrk="0" hangingPunct="0">
              <a:lnSpc>
                <a:spcPct val="70000"/>
              </a:lnSpc>
            </a:pPr>
            <a:r>
              <a:rPr kumimoji="1" lang="fr-FR" b="1" dirty="0" err="1" smtClean="0">
                <a:solidFill>
                  <a:srgbClr val="C00000"/>
                </a:solidFill>
              </a:rPr>
              <a:t>Nov</a:t>
            </a:r>
            <a:r>
              <a:rPr kumimoji="1" lang="fr-FR" b="1" dirty="0" smtClean="0">
                <a:solidFill>
                  <a:srgbClr val="C00000"/>
                </a:solidFill>
              </a:rPr>
              <a:t> 2009</a:t>
            </a:r>
          </a:p>
          <a:p>
            <a:pPr eaLnBrk="0" hangingPunct="0">
              <a:lnSpc>
                <a:spcPct val="70000"/>
              </a:lnSpc>
            </a:pPr>
            <a:endParaRPr kumimoji="1" lang="fr-FR" sz="1200" dirty="0">
              <a:solidFill>
                <a:srgbClr val="C00000"/>
              </a:solidFill>
            </a:endParaRPr>
          </a:p>
          <a:p>
            <a:pPr eaLnBrk="0" hangingPunct="0">
              <a:lnSpc>
                <a:spcPct val="70000"/>
              </a:lnSpc>
            </a:pPr>
            <a:r>
              <a:rPr kumimoji="1" lang="fr-FR" b="1" dirty="0" smtClean="0">
                <a:solidFill>
                  <a:srgbClr val="C00000"/>
                </a:solidFill>
              </a:rPr>
              <a:t>Joint statement:</a:t>
            </a:r>
          </a:p>
          <a:p>
            <a:pPr eaLnBrk="0" hangingPunct="0">
              <a:lnSpc>
                <a:spcPct val="70000"/>
              </a:lnSpc>
            </a:pPr>
            <a:endParaRPr kumimoji="1" lang="fr-FR" dirty="0" smtClean="0">
              <a:solidFill>
                <a:srgbClr val="C00000"/>
              </a:solidFill>
            </a:endParaRPr>
          </a:p>
          <a:p>
            <a:pPr eaLnBrk="0" hangingPunct="0">
              <a:lnSpc>
                <a:spcPct val="70000"/>
              </a:lnSpc>
            </a:pPr>
            <a:r>
              <a:rPr kumimoji="1" lang="fr-FR" dirty="0" smtClean="0">
                <a:solidFill>
                  <a:srgbClr val="C00000"/>
                </a:solidFill>
              </a:rPr>
              <a:t>on the </a:t>
            </a:r>
            <a:r>
              <a:rPr kumimoji="1" lang="fr-FR" dirty="0" err="1" smtClean="0">
                <a:solidFill>
                  <a:srgbClr val="C00000"/>
                </a:solidFill>
              </a:rPr>
              <a:t>climate</a:t>
            </a:r>
            <a:r>
              <a:rPr kumimoji="1" lang="fr-FR" dirty="0" smtClean="0">
                <a:solidFill>
                  <a:srgbClr val="C00000"/>
                </a:solidFill>
              </a:rPr>
              <a:t> </a:t>
            </a:r>
            <a:r>
              <a:rPr kumimoji="1" lang="fr-FR" dirty="0" err="1" smtClean="0">
                <a:solidFill>
                  <a:srgbClr val="C00000"/>
                </a:solidFill>
              </a:rPr>
              <a:t>conference</a:t>
            </a:r>
            <a:r>
              <a:rPr kumimoji="1" lang="fr-FR" dirty="0" smtClean="0">
                <a:solidFill>
                  <a:srgbClr val="C00000"/>
                </a:solidFill>
              </a:rPr>
              <a:t> </a:t>
            </a:r>
          </a:p>
          <a:p>
            <a:pPr eaLnBrk="0" hangingPunct="0">
              <a:lnSpc>
                <a:spcPct val="70000"/>
              </a:lnSpc>
            </a:pPr>
            <a:r>
              <a:rPr kumimoji="1" lang="fr-FR" dirty="0" smtClean="0">
                <a:solidFill>
                  <a:srgbClr val="C00000"/>
                </a:solidFill>
              </a:rPr>
              <a:t>in </a:t>
            </a:r>
            <a:r>
              <a:rPr kumimoji="1" lang="fr-FR" dirty="0" err="1" smtClean="0">
                <a:solidFill>
                  <a:srgbClr val="C00000"/>
                </a:solidFill>
              </a:rPr>
              <a:t>Copenhagen</a:t>
            </a:r>
            <a:endParaRPr kumimoji="1" lang="fr-FR" dirty="0">
              <a:solidFill>
                <a:srgbClr val="C00000"/>
              </a:solidFill>
            </a:endParaRPr>
          </a:p>
          <a:p>
            <a:pPr eaLnBrk="0" hangingPunct="0">
              <a:lnSpc>
                <a:spcPct val="70000"/>
              </a:lnSpc>
            </a:pPr>
            <a:endParaRPr kumimoji="1" lang="fr-FR" dirty="0">
              <a:solidFill>
                <a:srgbClr val="C00000"/>
              </a:solidFill>
            </a:endParaRPr>
          </a:p>
        </p:txBody>
      </p:sp>
      <p:sp>
        <p:nvSpPr>
          <p:cNvPr id="147473" name="AutoShape 17"/>
          <p:cNvSpPr>
            <a:spLocks noChangeArrowheads="1"/>
          </p:cNvSpPr>
          <p:nvPr/>
        </p:nvSpPr>
        <p:spPr bwMode="auto">
          <a:xfrm flipV="1">
            <a:off x="72008" y="4077072"/>
            <a:ext cx="2627784" cy="1754326"/>
          </a:xfrm>
          <a:prstGeom prst="wedgeRectCallout">
            <a:avLst>
              <a:gd name="adj1" fmla="val -22001"/>
              <a:gd name="adj2" fmla="val 71433"/>
            </a:avLst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rot="10800000" wrap="square" anchor="ctr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fr-FR" b="1" dirty="0" err="1" smtClean="0">
                <a:solidFill>
                  <a:schemeClr val="accent5">
                    <a:lumMod val="75000"/>
                  </a:schemeClr>
                </a:solidFill>
              </a:rPr>
              <a:t>Oct</a:t>
            </a: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 2008</a:t>
            </a:r>
          </a:p>
          <a:p>
            <a:pPr eaLnBrk="0" hangingPunct="0">
              <a:lnSpc>
                <a:spcPct val="120000"/>
              </a:lnSpc>
            </a:pPr>
            <a:r>
              <a:rPr lang="fr-FR" b="1" dirty="0" err="1" smtClean="0">
                <a:solidFill>
                  <a:schemeClr val="accent5">
                    <a:lumMod val="75000"/>
                  </a:schemeClr>
                </a:solidFill>
              </a:rPr>
              <a:t>Request</a:t>
            </a: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 for joint statement on Green Jobs: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 Minister for Employment and Equal Opportunity </a:t>
            </a:r>
            <a:endParaRPr lang="fr-F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27601" y="2852936"/>
            <a:ext cx="8066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hangingPunct="0"/>
            <a:r>
              <a:rPr lang="nl-NL" sz="2400" b="1" dirty="0" smtClean="0">
                <a:solidFill>
                  <a:srgbClr val="5F5F5F"/>
                </a:solidFill>
              </a:rPr>
              <a:t>2008</a:t>
            </a:r>
            <a:endParaRPr lang="nl-NL" sz="2400" b="1" dirty="0">
              <a:solidFill>
                <a:srgbClr val="5F5F5F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363905" y="2852936"/>
            <a:ext cx="8066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hangingPunct="0"/>
            <a:r>
              <a:rPr lang="nl-NL" sz="2400" b="1" dirty="0" smtClean="0">
                <a:solidFill>
                  <a:schemeClr val="accent5">
                    <a:lumMod val="75000"/>
                  </a:schemeClr>
                </a:solidFill>
              </a:rPr>
              <a:t>2009</a:t>
            </a:r>
            <a:endParaRPr lang="nl-NL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948264" y="2852936"/>
            <a:ext cx="8066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hangingPunct="0"/>
            <a:r>
              <a:rPr lang="nl-NL" sz="2400" b="1" dirty="0" smtClean="0">
                <a:solidFill>
                  <a:srgbClr val="5F5F5F"/>
                </a:solidFill>
              </a:rPr>
              <a:t>2010</a:t>
            </a:r>
            <a:endParaRPr lang="nl-NL" sz="2400" b="1" dirty="0">
              <a:solidFill>
                <a:srgbClr val="5F5F5F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5576" y="5797713"/>
            <a:ext cx="74168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</a:rPr>
              <a:t>Central Business Council and National </a:t>
            </a:r>
            <a:r>
              <a:rPr lang="en-US" sz="2000" b="1" dirty="0" err="1" smtClean="0">
                <a:solidFill>
                  <a:schemeClr val="accent5">
                    <a:lumMod val="75000"/>
                  </a:schemeClr>
                </a:solidFill>
              </a:rPr>
              <a:t>Labour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</a:rPr>
              <a:t> Council </a:t>
            </a:r>
          </a:p>
          <a:p>
            <a:pPr algn="ctr"/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</a:rPr>
              <a:t>CRB-CCE/NAR-CNT</a:t>
            </a:r>
          </a:p>
          <a:p>
            <a:pPr algn="ctr"/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trade unions &amp; employers federations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71600" y="260648"/>
            <a:ext cx="69127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Federal Council for Sustainable Development</a:t>
            </a:r>
          </a:p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FRDO-CFDD</a:t>
            </a:r>
          </a:p>
          <a:p>
            <a:pPr algn="ctr"/>
            <a:r>
              <a:rPr lang="en-US" sz="2000" dirty="0" smtClean="0">
                <a:solidFill>
                  <a:srgbClr val="C00000"/>
                </a:solidFill>
              </a:rPr>
              <a:t>trade unions &amp; employers federations &amp; consumers &amp; NGO’s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18" name="AutoShape 16"/>
          <p:cNvSpPr>
            <a:spLocks noChangeArrowheads="1"/>
          </p:cNvSpPr>
          <p:nvPr/>
        </p:nvSpPr>
        <p:spPr bwMode="auto">
          <a:xfrm flipV="1">
            <a:off x="6300192" y="1700808"/>
            <a:ext cx="2232248" cy="1152128"/>
          </a:xfrm>
          <a:prstGeom prst="wedgeRectCallout">
            <a:avLst>
              <a:gd name="adj1" fmla="val 20577"/>
              <a:gd name="adj2" fmla="val -81532"/>
            </a:avLst>
          </a:prstGeom>
          <a:solidFill>
            <a:srgbClr val="FFCC99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eaLnBrk="0" hangingPunct="0">
              <a:lnSpc>
                <a:spcPct val="70000"/>
              </a:lnSpc>
            </a:pPr>
            <a:endParaRPr kumimoji="1" lang="fr-FR" sz="1400" dirty="0">
              <a:solidFill>
                <a:srgbClr val="C00000"/>
              </a:solidFill>
            </a:endParaRPr>
          </a:p>
          <a:p>
            <a:pPr eaLnBrk="0" hangingPunct="0">
              <a:lnSpc>
                <a:spcPct val="70000"/>
              </a:lnSpc>
            </a:pPr>
            <a:r>
              <a:rPr kumimoji="1" lang="fr-FR" b="1" dirty="0" smtClean="0">
                <a:solidFill>
                  <a:srgbClr val="C00000"/>
                </a:solidFill>
              </a:rPr>
              <a:t>March 2010</a:t>
            </a:r>
            <a:endParaRPr kumimoji="1" lang="fr-FR" b="1" dirty="0">
              <a:solidFill>
                <a:srgbClr val="C00000"/>
              </a:solidFill>
            </a:endParaRPr>
          </a:p>
          <a:p>
            <a:pPr eaLnBrk="0" hangingPunct="0">
              <a:lnSpc>
                <a:spcPct val="70000"/>
              </a:lnSpc>
            </a:pPr>
            <a:endParaRPr kumimoji="1" lang="fr-FR" sz="1200" dirty="0">
              <a:solidFill>
                <a:srgbClr val="C00000"/>
              </a:solidFill>
            </a:endParaRPr>
          </a:p>
          <a:p>
            <a:pPr eaLnBrk="0" hangingPunct="0">
              <a:lnSpc>
                <a:spcPct val="70000"/>
              </a:lnSpc>
            </a:pPr>
            <a:r>
              <a:rPr kumimoji="1" lang="fr-FR" b="1" dirty="0" smtClean="0">
                <a:solidFill>
                  <a:srgbClr val="C00000"/>
                </a:solidFill>
              </a:rPr>
              <a:t>Joint statement:</a:t>
            </a:r>
          </a:p>
          <a:p>
            <a:pPr eaLnBrk="0" hangingPunct="0">
              <a:lnSpc>
                <a:spcPct val="70000"/>
              </a:lnSpc>
            </a:pPr>
            <a:endParaRPr kumimoji="1" lang="fr-FR" dirty="0" smtClean="0">
              <a:solidFill>
                <a:srgbClr val="C00000"/>
              </a:solidFill>
            </a:endParaRPr>
          </a:p>
          <a:p>
            <a:pPr eaLnBrk="0" hangingPunct="0">
              <a:lnSpc>
                <a:spcPct val="70000"/>
              </a:lnSpc>
            </a:pPr>
            <a:r>
              <a:rPr kumimoji="1" lang="fr-FR" dirty="0" smtClean="0">
                <a:solidFill>
                  <a:srgbClr val="C00000"/>
                </a:solidFill>
              </a:rPr>
              <a:t>on CO</a:t>
            </a:r>
            <a:r>
              <a:rPr kumimoji="1" lang="fr-FR" baseline="-25000" dirty="0" smtClean="0">
                <a:solidFill>
                  <a:srgbClr val="C00000"/>
                </a:solidFill>
              </a:rPr>
              <a:t>2</a:t>
            </a:r>
            <a:r>
              <a:rPr kumimoji="1" lang="fr-FR" dirty="0" smtClean="0">
                <a:solidFill>
                  <a:srgbClr val="C00000"/>
                </a:solidFill>
              </a:rPr>
              <a:t> </a:t>
            </a:r>
            <a:r>
              <a:rPr kumimoji="1" lang="fr-FR" dirty="0" err="1" smtClean="0">
                <a:solidFill>
                  <a:srgbClr val="C00000"/>
                </a:solidFill>
              </a:rPr>
              <a:t>price</a:t>
            </a:r>
            <a:r>
              <a:rPr kumimoji="1" lang="fr-FR" dirty="0" smtClean="0">
                <a:solidFill>
                  <a:srgbClr val="C00000"/>
                </a:solidFill>
              </a:rPr>
              <a:t> signal</a:t>
            </a:r>
            <a:endParaRPr kumimoji="1" lang="fr-FR" dirty="0">
              <a:solidFill>
                <a:srgbClr val="C00000"/>
              </a:solidFill>
            </a:endParaRPr>
          </a:p>
          <a:p>
            <a:pPr eaLnBrk="0" hangingPunct="0">
              <a:lnSpc>
                <a:spcPct val="70000"/>
              </a:lnSpc>
            </a:pPr>
            <a:endParaRPr kumimoji="1" lang="fr-FR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47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47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47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47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8" grpId="0" animBg="1"/>
      <p:bldP spid="147460" grpId="0" animBg="1"/>
      <p:bldP spid="147472" grpId="0" animBg="1"/>
      <p:bldP spid="147473" grpId="0" animBg="1"/>
      <p:bldP spid="16" grpId="0"/>
      <p:bldP spid="17" grpId="0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9909"/>
            <a:ext cx="8229600" cy="550547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BE" sz="3000" b="1" u="sng" dirty="0" smtClean="0"/>
              <a:t>Consensus opinion on green jobs:</a:t>
            </a:r>
          </a:p>
          <a:p>
            <a:pPr>
              <a:buNone/>
            </a:pPr>
            <a:endParaRPr lang="fr-BE" sz="900" u="sng" dirty="0" smtClean="0"/>
          </a:p>
          <a:p>
            <a:r>
              <a:rPr lang="fr-BE" dirty="0" smtClean="0"/>
              <a:t>Concept </a:t>
            </a:r>
            <a:r>
              <a:rPr lang="fr-BE" dirty="0" err="1" smtClean="0"/>
              <a:t>difficult</a:t>
            </a:r>
            <a:r>
              <a:rPr lang="fr-BE" dirty="0" smtClean="0"/>
              <a:t> to </a:t>
            </a:r>
            <a:r>
              <a:rPr lang="fr-BE" dirty="0" err="1" smtClean="0"/>
              <a:t>define</a:t>
            </a:r>
            <a:r>
              <a:rPr lang="fr-BE" dirty="0" smtClean="0"/>
              <a:t> (</a:t>
            </a:r>
            <a:r>
              <a:rPr lang="fr-BE" dirty="0" err="1" smtClean="0"/>
              <a:t>narrow</a:t>
            </a:r>
            <a:r>
              <a:rPr lang="fr-BE" dirty="0" smtClean="0"/>
              <a:t> and </a:t>
            </a:r>
            <a:r>
              <a:rPr lang="fr-BE" dirty="0" err="1" smtClean="0"/>
              <a:t>broad</a:t>
            </a:r>
            <a:r>
              <a:rPr lang="fr-BE" dirty="0" smtClean="0"/>
              <a:t> </a:t>
            </a:r>
            <a:r>
              <a:rPr lang="fr-BE" dirty="0" err="1" smtClean="0"/>
              <a:t>definition</a:t>
            </a:r>
            <a:r>
              <a:rPr lang="fr-BE" dirty="0" smtClean="0"/>
              <a:t>)</a:t>
            </a:r>
          </a:p>
          <a:p>
            <a:r>
              <a:rPr lang="fr-BE" dirty="0" err="1" smtClean="0"/>
              <a:t>Lack</a:t>
            </a:r>
            <a:r>
              <a:rPr lang="fr-BE" dirty="0" smtClean="0"/>
              <a:t> of data for Belgium : SWOT analysis </a:t>
            </a:r>
            <a:r>
              <a:rPr lang="fr-BE" dirty="0" err="1" smtClean="0"/>
              <a:t>needed</a:t>
            </a:r>
            <a:endParaRPr lang="fr-BE" dirty="0" smtClean="0"/>
          </a:p>
          <a:p>
            <a:r>
              <a:rPr lang="fr-BE" dirty="0" smtClean="0"/>
              <a:t>Transition to a low carbon economy</a:t>
            </a:r>
          </a:p>
          <a:p>
            <a:pPr lvl="1"/>
            <a:r>
              <a:rPr lang="fr-BE" dirty="0" err="1" smtClean="0"/>
              <a:t>Ambitious</a:t>
            </a:r>
            <a:r>
              <a:rPr lang="fr-BE" dirty="0" smtClean="0"/>
              <a:t> challenge and </a:t>
            </a:r>
            <a:r>
              <a:rPr lang="fr-BE" dirty="0" err="1" smtClean="0"/>
              <a:t>profound</a:t>
            </a:r>
            <a:r>
              <a:rPr lang="fr-BE" dirty="0" smtClean="0"/>
              <a:t> modification of the economy (</a:t>
            </a:r>
            <a:r>
              <a:rPr lang="fr-BE" dirty="0" err="1" smtClean="0"/>
              <a:t>like</a:t>
            </a:r>
            <a:r>
              <a:rPr lang="fr-BE" dirty="0" smtClean="0"/>
              <a:t> information society)</a:t>
            </a:r>
          </a:p>
          <a:p>
            <a:pPr lvl="1"/>
            <a:r>
              <a:rPr lang="fr-BE" dirty="0" err="1" smtClean="0"/>
              <a:t>Risks</a:t>
            </a:r>
            <a:r>
              <a:rPr lang="fr-BE" dirty="0" smtClean="0"/>
              <a:t> must be </a:t>
            </a:r>
            <a:r>
              <a:rPr lang="fr-BE" dirty="0" err="1" smtClean="0"/>
              <a:t>neutralized</a:t>
            </a:r>
            <a:r>
              <a:rPr lang="fr-BE" dirty="0" smtClean="0"/>
              <a:t> </a:t>
            </a:r>
          </a:p>
          <a:p>
            <a:pPr lvl="1"/>
            <a:r>
              <a:rPr lang="fr-BE" dirty="0" err="1"/>
              <a:t>O</a:t>
            </a:r>
            <a:r>
              <a:rPr lang="fr-BE" dirty="0" err="1" smtClean="0"/>
              <a:t>pportunities</a:t>
            </a:r>
            <a:r>
              <a:rPr lang="fr-BE" dirty="0" smtClean="0"/>
              <a:t> for </a:t>
            </a:r>
            <a:r>
              <a:rPr lang="fr-BE" dirty="0" err="1" smtClean="0"/>
              <a:t>economic</a:t>
            </a:r>
            <a:r>
              <a:rPr lang="fr-BE" dirty="0" smtClean="0"/>
              <a:t> growth and jobs must be </a:t>
            </a:r>
            <a:r>
              <a:rPr lang="fr-BE" dirty="0" err="1" smtClean="0"/>
              <a:t>seized</a:t>
            </a:r>
            <a:endParaRPr lang="fr-BE" dirty="0">
              <a:sym typeface="Wingdings" pitchFamily="2" charset="2"/>
            </a:endParaRPr>
          </a:p>
          <a:p>
            <a:pPr lvl="1"/>
            <a:r>
              <a:rPr lang="fr-BE" dirty="0" err="1" smtClean="0"/>
              <a:t>Shared</a:t>
            </a:r>
            <a:r>
              <a:rPr lang="fr-BE" dirty="0" smtClean="0"/>
              <a:t> </a:t>
            </a:r>
            <a:r>
              <a:rPr lang="fr-BE" dirty="0" err="1" smtClean="0"/>
              <a:t>responsability</a:t>
            </a:r>
            <a:r>
              <a:rPr lang="fr-BE" dirty="0"/>
              <a:t> </a:t>
            </a:r>
          </a:p>
          <a:p>
            <a:pPr lvl="2"/>
            <a:r>
              <a:rPr lang="fr-BE" dirty="0" smtClean="0"/>
              <a:t>Public </a:t>
            </a:r>
            <a:r>
              <a:rPr lang="fr-BE" dirty="0" err="1" smtClean="0"/>
              <a:t>authorities</a:t>
            </a:r>
            <a:r>
              <a:rPr lang="fr-BE" dirty="0" smtClean="0"/>
              <a:t> : right </a:t>
            </a:r>
            <a:r>
              <a:rPr lang="fr-BE" dirty="0" err="1" smtClean="0"/>
              <a:t>framework</a:t>
            </a:r>
            <a:r>
              <a:rPr lang="fr-BE" dirty="0" smtClean="0"/>
              <a:t> conditions</a:t>
            </a:r>
          </a:p>
          <a:p>
            <a:pPr lvl="2"/>
            <a:r>
              <a:rPr lang="fr-BE" dirty="0" smtClean="0"/>
              <a:t>Social </a:t>
            </a:r>
            <a:r>
              <a:rPr lang="fr-BE" dirty="0" err="1" smtClean="0"/>
              <a:t>partners</a:t>
            </a:r>
            <a:r>
              <a:rPr lang="fr-BE" dirty="0" smtClean="0"/>
              <a:t>: </a:t>
            </a:r>
            <a:r>
              <a:rPr lang="fr-BE" dirty="0" err="1" smtClean="0"/>
              <a:t>competitiveness</a:t>
            </a:r>
            <a:r>
              <a:rPr lang="fr-BE" dirty="0" smtClean="0"/>
              <a:t> of </a:t>
            </a:r>
            <a:r>
              <a:rPr lang="fr-BE" dirty="0" err="1" smtClean="0"/>
              <a:t>our</a:t>
            </a:r>
            <a:r>
              <a:rPr lang="fr-BE" dirty="0" smtClean="0"/>
              <a:t> </a:t>
            </a:r>
            <a:r>
              <a:rPr lang="fr-BE" dirty="0" err="1" smtClean="0"/>
              <a:t>companies</a:t>
            </a:r>
            <a:r>
              <a:rPr lang="fr-BE" dirty="0" smtClean="0"/>
              <a:t> and </a:t>
            </a:r>
            <a:r>
              <a:rPr lang="fr-BE" dirty="0" err="1" smtClean="0"/>
              <a:t>fair</a:t>
            </a:r>
            <a:r>
              <a:rPr lang="fr-BE" dirty="0" smtClean="0"/>
              <a:t> transition </a:t>
            </a:r>
          </a:p>
          <a:p>
            <a:endParaRPr lang="fr-BE" dirty="0" smtClean="0"/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E57F3-ACBD-4EAF-B100-A736F4DC568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51520" y="188640"/>
            <a:ext cx="5616624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2800" b="1" u="sng" dirty="0" smtClean="0">
                <a:solidFill>
                  <a:srgbClr val="1C606E"/>
                </a:solidFill>
                <a:ea typeface="+mj-ea"/>
                <a:cs typeface="+mj-cs"/>
              </a:rPr>
              <a:t>1a. </a:t>
            </a:r>
            <a:r>
              <a:rPr lang="en-US" sz="2800" b="1" u="sng" dirty="0" smtClean="0">
                <a:solidFill>
                  <a:schemeClr val="accent5">
                    <a:lumMod val="75000"/>
                  </a:schemeClr>
                </a:solidFill>
              </a:rPr>
              <a:t>Central Business Council and National Labour Council </a:t>
            </a:r>
          </a:p>
          <a:p>
            <a:endParaRPr lang="nl-BE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6" name="Picture 5" descr="Picture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6496" y="116632"/>
            <a:ext cx="2880000" cy="12789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785395"/>
          </a:xfrm>
        </p:spPr>
        <p:txBody>
          <a:bodyPr>
            <a:normAutofit/>
          </a:bodyPr>
          <a:lstStyle/>
          <a:p>
            <a:pPr lvl="1"/>
            <a:r>
              <a:rPr lang="fr-BE" dirty="0" smtClean="0">
                <a:sym typeface="Wingdings" pitchFamily="2" charset="2"/>
              </a:rPr>
              <a:t>Important </a:t>
            </a:r>
            <a:r>
              <a:rPr lang="fr-BE" dirty="0" err="1" smtClean="0">
                <a:sym typeface="Wingdings" pitchFamily="2" charset="2"/>
              </a:rPr>
              <a:t>role</a:t>
            </a:r>
            <a:r>
              <a:rPr lang="fr-BE" dirty="0" smtClean="0">
                <a:sym typeface="Wingdings" pitchFamily="2" charset="2"/>
              </a:rPr>
              <a:t> of the promotion of innovation, R&amp;D, </a:t>
            </a:r>
            <a:r>
              <a:rPr lang="fr-BE" dirty="0" err="1" smtClean="0">
                <a:sym typeface="Wingdings" pitchFamily="2" charset="2"/>
              </a:rPr>
              <a:t>entrepreneuship</a:t>
            </a:r>
            <a:r>
              <a:rPr lang="fr-BE" dirty="0" smtClean="0">
                <a:sym typeface="Wingdings" pitchFamily="2" charset="2"/>
              </a:rPr>
              <a:t>, </a:t>
            </a:r>
            <a:r>
              <a:rPr lang="fr-BE" dirty="0" err="1" smtClean="0">
                <a:sym typeface="Wingdings" pitchFamily="2" charset="2"/>
              </a:rPr>
              <a:t>partnerships</a:t>
            </a:r>
            <a:r>
              <a:rPr lang="fr-BE" dirty="0" smtClean="0">
                <a:sym typeface="Wingdings" pitchFamily="2" charset="2"/>
              </a:rPr>
              <a:t>, standards, </a:t>
            </a:r>
            <a:r>
              <a:rPr lang="fr-BE" dirty="0" err="1" smtClean="0">
                <a:sym typeface="Wingdings" pitchFamily="2" charset="2"/>
              </a:rPr>
              <a:t>tools</a:t>
            </a:r>
            <a:r>
              <a:rPr lang="fr-BE" dirty="0" smtClean="0">
                <a:sym typeface="Wingdings" pitchFamily="2" charset="2"/>
              </a:rPr>
              <a:t> </a:t>
            </a:r>
            <a:r>
              <a:rPr lang="fr-BE" dirty="0" err="1" smtClean="0">
                <a:sym typeface="Wingdings" pitchFamily="2" charset="2"/>
              </a:rPr>
              <a:t>aiming</a:t>
            </a:r>
            <a:r>
              <a:rPr lang="fr-BE" dirty="0" smtClean="0">
                <a:sym typeface="Wingdings" pitchFamily="2" charset="2"/>
              </a:rPr>
              <a:t> to change </a:t>
            </a:r>
            <a:r>
              <a:rPr lang="fr-BE" dirty="0" err="1" smtClean="0">
                <a:sym typeface="Wingdings" pitchFamily="2" charset="2"/>
              </a:rPr>
              <a:t>behaviours</a:t>
            </a:r>
            <a:endParaRPr lang="fr-BE" dirty="0" smtClean="0"/>
          </a:p>
          <a:p>
            <a:pPr lvl="1"/>
            <a:r>
              <a:rPr lang="fr-BE" dirty="0" smtClean="0"/>
              <a:t>Education and training</a:t>
            </a:r>
          </a:p>
          <a:p>
            <a:pPr lvl="2"/>
            <a:r>
              <a:rPr lang="fr-BE" dirty="0" smtClean="0"/>
              <a:t>New skills and new qualifications </a:t>
            </a:r>
            <a:r>
              <a:rPr lang="fr-BE" dirty="0" err="1" smtClean="0"/>
              <a:t>will</a:t>
            </a:r>
            <a:r>
              <a:rPr lang="fr-BE" dirty="0" smtClean="0"/>
              <a:t> be </a:t>
            </a:r>
            <a:r>
              <a:rPr lang="fr-BE" dirty="0" err="1" smtClean="0"/>
              <a:t>needed</a:t>
            </a:r>
            <a:endParaRPr lang="fr-BE" dirty="0" smtClean="0"/>
          </a:p>
          <a:p>
            <a:pPr lvl="2"/>
            <a:r>
              <a:rPr lang="fr-BE" dirty="0" err="1" smtClean="0"/>
              <a:t>Improvement</a:t>
            </a:r>
            <a:r>
              <a:rPr lang="fr-BE" dirty="0" smtClean="0"/>
              <a:t> of the match </a:t>
            </a:r>
            <a:r>
              <a:rPr lang="fr-BE" dirty="0" err="1" smtClean="0"/>
              <a:t>between</a:t>
            </a:r>
            <a:r>
              <a:rPr lang="fr-BE" dirty="0" smtClean="0"/>
              <a:t> </a:t>
            </a:r>
            <a:r>
              <a:rPr lang="fr-BE" dirty="0" err="1" smtClean="0"/>
              <a:t>demand</a:t>
            </a:r>
            <a:r>
              <a:rPr lang="fr-BE" dirty="0" smtClean="0"/>
              <a:t> and </a:t>
            </a:r>
            <a:r>
              <a:rPr lang="fr-BE" dirty="0" err="1" smtClean="0"/>
              <a:t>supply</a:t>
            </a:r>
            <a:r>
              <a:rPr lang="fr-BE" dirty="0" smtClean="0"/>
              <a:t> on the labour </a:t>
            </a:r>
            <a:r>
              <a:rPr lang="fr-BE" dirty="0" err="1" smtClean="0"/>
              <a:t>market</a:t>
            </a:r>
            <a:endParaRPr lang="fr-BE" dirty="0" smtClean="0"/>
          </a:p>
          <a:p>
            <a:pPr lvl="2"/>
            <a:r>
              <a:rPr lang="fr-BE" dirty="0" smtClean="0"/>
              <a:t>Anticipation of skills </a:t>
            </a:r>
            <a:r>
              <a:rPr lang="fr-BE" dirty="0" err="1" smtClean="0"/>
              <a:t>need</a:t>
            </a:r>
            <a:r>
              <a:rPr lang="fr-BE" dirty="0" smtClean="0"/>
              <a:t> to be </a:t>
            </a:r>
            <a:r>
              <a:rPr lang="fr-BE" dirty="0" err="1" smtClean="0"/>
              <a:t>developped</a:t>
            </a: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E57F3-ACBD-4EAF-B100-A736F4DC5680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4" descr="Picture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6496" y="116632"/>
            <a:ext cx="2880000" cy="12789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571472" y="260648"/>
            <a:ext cx="821537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C00000"/>
                </a:solidFill>
              </a:rPr>
              <a:t>1b. Federal Council for Sustainable </a:t>
            </a:r>
          </a:p>
          <a:p>
            <a:r>
              <a:rPr lang="en-US" sz="2800" b="1" u="sng" dirty="0" smtClean="0">
                <a:solidFill>
                  <a:srgbClr val="C00000"/>
                </a:solidFill>
              </a:rPr>
              <a:t>development</a:t>
            </a:r>
          </a:p>
          <a:p>
            <a:endParaRPr lang="en-US" sz="2800" b="1" u="sng" dirty="0" smtClean="0">
              <a:solidFill>
                <a:srgbClr val="C00000"/>
              </a:solidFill>
            </a:endParaRPr>
          </a:p>
          <a:p>
            <a:r>
              <a:rPr lang="en-US" sz="2800" b="1" u="sng" dirty="0" smtClean="0"/>
              <a:t>Consensus opinion on the Copenhagen climate summit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000" dirty="0" smtClean="0"/>
              <a:t>Climate negotiations objective.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000" dirty="0" smtClean="0"/>
              <a:t>Competitiveness of our companies.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000" dirty="0" smtClean="0"/>
              <a:t>A fair transition enabling workers to have a decent job and income.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000" dirty="0" smtClean="0"/>
              <a:t>Principle that if the reduction of emissions within Belgium is less costly than the reduction through flexibility mechanisms, domestic measures should be taken.</a:t>
            </a:r>
          </a:p>
        </p:txBody>
      </p:sp>
      <p:pic>
        <p:nvPicPr>
          <p:cNvPr id="3" name="Picture 2" descr="Pictur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8504" y="188640"/>
            <a:ext cx="2880000" cy="11150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571472" y="188640"/>
            <a:ext cx="8215370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C00000"/>
                </a:solidFill>
              </a:rPr>
              <a:t>1c. Federal Council for </a:t>
            </a:r>
          </a:p>
          <a:p>
            <a:r>
              <a:rPr lang="en-US" sz="2800" b="1" u="sng" dirty="0" smtClean="0">
                <a:solidFill>
                  <a:srgbClr val="C00000"/>
                </a:solidFill>
              </a:rPr>
              <a:t>Sustainable Development: </a:t>
            </a:r>
          </a:p>
          <a:p>
            <a:endParaRPr lang="en-US" sz="2800" b="1" u="sng" dirty="0" smtClean="0"/>
          </a:p>
          <a:p>
            <a:r>
              <a:rPr lang="en-US" sz="2800" b="1" u="sng" dirty="0" smtClean="0"/>
              <a:t>Consensus opinion on the CO</a:t>
            </a:r>
            <a:r>
              <a:rPr lang="en-US" sz="2800" b="1" u="sng" baseline="-25000" dirty="0" smtClean="0"/>
              <a:t>2</a:t>
            </a:r>
            <a:r>
              <a:rPr lang="en-US" sz="2800" b="1" u="sng" dirty="0" smtClean="0"/>
              <a:t> Price Signal (CO</a:t>
            </a:r>
            <a:r>
              <a:rPr lang="en-US" sz="2800" b="1" u="sng" baseline="-25000" dirty="0" smtClean="0"/>
              <a:t>2</a:t>
            </a:r>
            <a:r>
              <a:rPr lang="en-US" sz="2800" b="1" u="sng" dirty="0" smtClean="0"/>
              <a:t> tax)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000" dirty="0" smtClean="0"/>
              <a:t>Need for an appropriate policy mix to achieve the objective pursued.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000" dirty="0" smtClean="0"/>
              <a:t>Strengthen the competitiveness of the Belgian economy which ensures employment and added value.</a:t>
            </a:r>
          </a:p>
          <a:p>
            <a:pPr lvl="1" indent="-457200">
              <a:buFont typeface="Arial" pitchFamily="34" charset="0"/>
              <a:buChar char="•"/>
            </a:pPr>
            <a:r>
              <a:rPr lang="en-US" sz="3000" dirty="0" smtClean="0"/>
              <a:t>Encourage research and innovation.</a:t>
            </a:r>
          </a:p>
          <a:p>
            <a:pPr lvl="1" indent="-457200">
              <a:buFont typeface="Arial" pitchFamily="34" charset="0"/>
              <a:buChar char="•"/>
            </a:pPr>
            <a:r>
              <a:rPr lang="en-US" sz="3000" dirty="0" smtClean="0"/>
              <a:t>Contribute to a fair transition by strengthening social cohesion.</a:t>
            </a:r>
          </a:p>
          <a:p>
            <a:pPr lvl="1" indent="-457200">
              <a:buFont typeface="Arial" pitchFamily="34" charset="0"/>
              <a:buChar char="•"/>
            </a:pPr>
            <a:r>
              <a:rPr lang="en-US" sz="3000" dirty="0" smtClean="0"/>
              <a:t>Should fit in an environmental program, rather than within a budget program.</a:t>
            </a:r>
            <a:endParaRPr lang="en-US" sz="3000" b="1" i="1" dirty="0" smtClean="0"/>
          </a:p>
        </p:txBody>
      </p:sp>
      <p:pic>
        <p:nvPicPr>
          <p:cNvPr id="3" name="Picture 2" descr="Picture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2160" y="81726"/>
            <a:ext cx="2880000" cy="11150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571472" y="571480"/>
            <a:ext cx="821537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2. National </a:t>
            </a:r>
            <a:r>
              <a:rPr lang="en-US" sz="3200" b="1" u="sng" dirty="0" err="1" smtClean="0"/>
              <a:t>Labour</a:t>
            </a:r>
            <a:r>
              <a:rPr lang="en-US" sz="3200" b="1" u="sng" dirty="0" smtClean="0"/>
              <a:t> Council: </a:t>
            </a:r>
          </a:p>
          <a:p>
            <a:r>
              <a:rPr lang="en-US" sz="3200" b="1" i="1" u="sng" dirty="0" err="1" smtClean="0">
                <a:solidFill>
                  <a:srgbClr val="C00000"/>
                </a:solidFill>
              </a:rPr>
              <a:t>Ecocheques</a:t>
            </a:r>
            <a:endParaRPr lang="en-US" sz="3200" b="1" i="1" u="sng" dirty="0" smtClean="0">
              <a:solidFill>
                <a:srgbClr val="C00000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A unilaterally measure of social partners.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Collective Industrial Agreements nr. 98, part of the Inter-professional agreement 2009-2010.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Tax-free bonus of 250 euro (2010) for employees to buy certain environmental goods and services (energy saving products, </a:t>
            </a:r>
            <a:r>
              <a:rPr lang="en-US" sz="3200" dirty="0" err="1" smtClean="0"/>
              <a:t>ecolabel</a:t>
            </a:r>
            <a:r>
              <a:rPr lang="en-US" sz="3200" dirty="0" smtClean="0"/>
              <a:t> products,…).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The direct employment impact is probably very limited.</a:t>
            </a:r>
            <a:endParaRPr lang="en-US" sz="32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0034" y="214311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3. Specific climate related initiatives of the social partners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E57F3-ACBD-4EAF-B100-A736F4DC568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630</Words>
  <Application>Microsoft Office PowerPoint</Application>
  <PresentationFormat>On-screen Show (4:3)</PresentationFormat>
  <Paragraphs>114</Paragraphs>
  <Slides>13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Office-thema</vt:lpstr>
      <vt:lpstr>   How are national social partners addressing the issue of climate change and the impact on employment?    </vt:lpstr>
      <vt:lpstr>Slide 2</vt:lpstr>
      <vt:lpstr>Slide 3</vt:lpstr>
      <vt:lpstr>Slide 4</vt:lpstr>
      <vt:lpstr>Slide 5</vt:lpstr>
      <vt:lpstr>Slide 6</vt:lpstr>
      <vt:lpstr>Slide 7</vt:lpstr>
      <vt:lpstr>Slide 8</vt:lpstr>
      <vt:lpstr>3. Specific climate related initiatives of the social partners </vt:lpstr>
      <vt:lpstr>FEB: Promotion of Belgian eco-business abroad</vt:lpstr>
      <vt:lpstr>FEB: Forum on energy efficiency</vt:lpstr>
      <vt:lpstr>Slide 12</vt:lpstr>
      <vt:lpstr>Slide 13</vt:lpstr>
    </vt:vector>
  </TitlesOfParts>
  <Company>ACV-CSC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are national social partners addressing the issue of climate change?</dc:title>
  <dc:creator>U99bdw</dc:creator>
  <cp:lastModifiedBy>Anne Defourny</cp:lastModifiedBy>
  <cp:revision>63</cp:revision>
  <dcterms:created xsi:type="dcterms:W3CDTF">2010-06-25T09:57:35Z</dcterms:created>
  <dcterms:modified xsi:type="dcterms:W3CDTF">2010-06-28T12:11:56Z</dcterms:modified>
</cp:coreProperties>
</file>